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302" r:id="rId3"/>
    <p:sldId id="295" r:id="rId4"/>
    <p:sldId id="296" r:id="rId5"/>
    <p:sldId id="292" r:id="rId6"/>
    <p:sldId id="279" r:id="rId7"/>
    <p:sldId id="297" r:id="rId8"/>
    <p:sldId id="282" r:id="rId9"/>
    <p:sldId id="298" r:id="rId10"/>
    <p:sldId id="284" r:id="rId11"/>
    <p:sldId id="299" r:id="rId12"/>
    <p:sldId id="286" r:id="rId13"/>
    <p:sldId id="300" r:id="rId14"/>
    <p:sldId id="301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3"/>
    <a:srgbClr val="005C68"/>
    <a:srgbClr val="73352F"/>
    <a:srgbClr val="F1AF20"/>
    <a:srgbClr val="000000"/>
    <a:srgbClr val="0D8C5D"/>
    <a:srgbClr val="C06453"/>
    <a:srgbClr val="80A765"/>
    <a:srgbClr val="A0C1B5"/>
    <a:srgbClr val="65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wa.ae/items/innovator-aw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02967-9810-4E24-AAA0-5957C4E39621}"/>
                </a:ext>
              </a:extLst>
            </p:cNvPr>
            <p:cNvSpPr txBox="1"/>
            <p:nvPr/>
          </p:nvSpPr>
          <p:spPr>
            <a:xfrm>
              <a:off x="141175" y="2848578"/>
              <a:ext cx="1254924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EMIRATES WOMEN AWARD 19TH CYCLE </a:t>
              </a:r>
            </a:p>
            <a:p>
              <a:pPr algn="ctr"/>
              <a:endParaRPr lang="en-GB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Innovator Award</a:t>
              </a: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Submission Form 2023</a:t>
              </a:r>
              <a:endParaRPr lang="ar-A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1670033" y="9163865"/>
            <a:ext cx="9461534" cy="400110"/>
            <a:chOff x="2062878" y="9178275"/>
            <a:chExt cx="8312320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8312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www.ewa.ae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09767" y="9186943"/>
              <a:ext cx="386321" cy="38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-14288" y="21997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40878" y="15130"/>
            <a:ext cx="12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business profitability, Level of Innovations, Effectiveness, Ability to replicate, and overall Impact. (Results).  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045949A9-89F6-EC47-9AF2-15FB97AD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643"/>
            <a:ext cx="769441" cy="769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0511A-095B-57EF-2404-5674B1B40429}"/>
              </a:ext>
            </a:extLst>
          </p:cNvPr>
          <p:cNvSpPr txBox="1"/>
          <p:nvPr/>
        </p:nvSpPr>
        <p:spPr>
          <a:xfrm>
            <a:off x="3189684" y="4338935"/>
            <a:ext cx="640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endParaRPr lang="en-GB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3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FA5EBF02-4E3E-DDBB-E71D-CD3EF04A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" y="27191"/>
            <a:ext cx="723918" cy="72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991999" y="-19050"/>
            <a:ext cx="1225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social engagement through strong commitment to her community and personal involvement to civic </a:t>
            </a:r>
            <a:r>
              <a:rPr lang="en-GB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endeavors</a:t>
            </a:r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words maximum)</a:t>
            </a:r>
          </a:p>
        </p:txBody>
      </p:sp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7F21EAB4-4840-2C4B-B4C1-809AC73A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385"/>
            <a:ext cx="78581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1058227" y="130504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5" name="Graphic 4" descr="Badge 4 with solid fill">
            <a:extLst>
              <a:ext uri="{FF2B5EF4-FFF2-40B4-BE49-F238E27FC236}">
                <a16:creationId xmlns:a16="http://schemas.microsoft.com/office/drawing/2014/main" id="{1A4A8628-77F6-F24B-6D4C-6797A1E9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804460" cy="8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2622436" y="9177698"/>
            <a:ext cx="7864893" cy="406391"/>
            <a:chOff x="2062878" y="9178275"/>
            <a:chExt cx="7864893" cy="4063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7864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62300" y="9198345"/>
              <a:ext cx="386321" cy="38632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BAAF6-AB3E-8E4D-9CE1-C97661C1C137}"/>
              </a:ext>
            </a:extLst>
          </p:cNvPr>
          <p:cNvSpPr txBox="1"/>
          <p:nvPr/>
        </p:nvSpPr>
        <p:spPr>
          <a:xfrm>
            <a:off x="498406" y="4731452"/>
            <a:ext cx="12536740" cy="40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Submission and Sponsorship inquiries, contact: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 Abdul Qader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+97156 545 7410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fatma@dqg.org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www.dqg.org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26AEF-0681-3F9C-72B5-681FA6C56E93}"/>
              </a:ext>
            </a:extLst>
          </p:cNvPr>
          <p:cNvSpPr txBox="1"/>
          <p:nvPr/>
        </p:nvSpPr>
        <p:spPr>
          <a:xfrm>
            <a:off x="1634981" y="2617531"/>
            <a:ext cx="1050367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cs typeface="Cairo" panose="00000500000000000000" pitchFamily="2" charset="-78"/>
              </a:rPr>
              <a:t>To Submit your application, </a:t>
            </a:r>
            <a:r>
              <a:rPr lang="en-US" sz="5000" b="1" dirty="0">
                <a:solidFill>
                  <a:prstClr val="white"/>
                </a:solidFill>
                <a:latin typeface="Calibri" panose="020F0502020204030204"/>
                <a:cs typeface="Cairo" panose="00000500000000000000" pitchFamily="2" charset="-78"/>
                <a:hlinkClick r:id="rId7"/>
              </a:rPr>
              <a:t>click here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22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8E4377-CC60-D927-377A-96202CE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3" y="1596746"/>
            <a:ext cx="11723914" cy="6192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90F525-DACA-4BB6-A865-84C2E23C3A5B}"/>
              </a:ext>
            </a:extLst>
          </p:cNvPr>
          <p:cNvSpPr txBox="1"/>
          <p:nvPr/>
        </p:nvSpPr>
        <p:spPr>
          <a:xfrm flipH="1">
            <a:off x="6633819" y="1891244"/>
            <a:ext cx="678063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32DE9F8-2254-49E8-8163-741760216307}"/>
              </a:ext>
            </a:extLst>
          </p:cNvPr>
          <p:cNvSpPr/>
          <p:nvPr/>
        </p:nvSpPr>
        <p:spPr>
          <a:xfrm>
            <a:off x="1517214" y="8050540"/>
            <a:ext cx="9767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>
                <a:solidFill>
                  <a:srgbClr val="C00000"/>
                </a:solidFill>
              </a:rPr>
              <a:t>Kindly select one category only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D6DE01F-9050-4BD6-8C0F-456286BB3887}"/>
              </a:ext>
            </a:extLst>
          </p:cNvPr>
          <p:cNvSpPr txBox="1"/>
          <p:nvPr/>
        </p:nvSpPr>
        <p:spPr>
          <a:xfrm>
            <a:off x="123572" y="9087978"/>
            <a:ext cx="684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Copyright    Emirates Women Award (2003 – 2023) All Rights Reserved </a:t>
            </a:r>
          </a:p>
        </p:txBody>
      </p:sp>
      <p:pic>
        <p:nvPicPr>
          <p:cNvPr id="137" name="Graphic 136" descr="Badge Copyright outline">
            <a:extLst>
              <a:ext uri="{FF2B5EF4-FFF2-40B4-BE49-F238E27FC236}">
                <a16:creationId xmlns:a16="http://schemas.microsoft.com/office/drawing/2014/main" id="{978A63F0-6DE3-404A-880A-2C370CAB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93" y="9087978"/>
            <a:ext cx="401237" cy="401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4D79B4-C730-7E65-B77F-23E9E7ED90B9}"/>
              </a:ext>
            </a:extLst>
          </p:cNvPr>
          <p:cNvGrpSpPr/>
          <p:nvPr/>
        </p:nvGrpSpPr>
        <p:grpSpPr>
          <a:xfrm>
            <a:off x="291679" y="204661"/>
            <a:ext cx="12208569" cy="1175351"/>
            <a:chOff x="248815" y="290389"/>
            <a:chExt cx="12208569" cy="1175351"/>
          </a:xfrm>
        </p:grpSpPr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8FB2D3F2-C1B7-FE38-865B-725B956F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15" y="295314"/>
              <a:ext cx="1726667" cy="1165500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F62C1574-6831-A9E9-7A1E-BEEB1981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7626" y="290389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508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F46E22-F27D-FA4E-978D-EBA83A6F5E7E}"/>
              </a:ext>
            </a:extLst>
          </p:cNvPr>
          <p:cNvGraphicFramePr>
            <a:graphicFrameLocks noGrp="1"/>
          </p:cNvGraphicFramePr>
          <p:nvPr/>
        </p:nvGraphicFramePr>
        <p:xfrm>
          <a:off x="503082" y="1724111"/>
          <a:ext cx="11129962" cy="7080480"/>
        </p:xfrm>
        <a:graphic>
          <a:graphicData uri="http://schemas.openxmlformats.org/drawingml/2006/table">
            <a:tbl>
              <a:tblPr firstRow="1" firstCol="1" bandRow="1"/>
              <a:tblGrid>
                <a:gridCol w="3229970">
                  <a:extLst>
                    <a:ext uri="{9D8B030D-6E8A-4147-A177-3AD203B41FA5}">
                      <a16:colId xmlns:a16="http://schemas.microsoft.com/office/drawing/2014/main" val="2703419105"/>
                    </a:ext>
                  </a:extLst>
                </a:gridCol>
                <a:gridCol w="7899992">
                  <a:extLst>
                    <a:ext uri="{9D8B030D-6E8A-4147-A177-3AD203B41FA5}">
                      <a16:colId xmlns:a16="http://schemas.microsoft.com/office/drawing/2014/main" val="1844475843"/>
                    </a:ext>
                  </a:extLst>
                </a:gridCol>
              </a:tblGrid>
              <a:tr h="6920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2141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564691"/>
                  </a:ext>
                </a:extLst>
              </a:tr>
              <a:tr h="719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873008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City/Emirate</a:t>
                      </a:r>
                      <a:endParaRPr lang="en-AE" sz="2600" b="1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46926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   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37658"/>
                  </a:ext>
                </a:extLst>
              </a:tr>
              <a:tr h="711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63549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marL="17463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2600" b="1" kern="12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AE" sz="2600" b="1" kern="12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823484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experience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17696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E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date</a:t>
                      </a:r>
                      <a:r>
                        <a:rPr lang="en-AE" sz="26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52723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003289C-6E68-7048-8235-F5AD1ACE0987}"/>
              </a:ext>
            </a:extLst>
          </p:cNvPr>
          <p:cNvGrpSpPr/>
          <p:nvPr/>
        </p:nvGrpSpPr>
        <p:grpSpPr>
          <a:xfrm>
            <a:off x="-4105" y="32337"/>
            <a:ext cx="12798400" cy="9566978"/>
            <a:chOff x="-4105" y="32337"/>
            <a:chExt cx="12798400" cy="9566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6C24D-61A5-D348-AA37-0AC88CB545D4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FC9B2-AF80-9F41-8227-18D0721B5885}"/>
                </a:ext>
              </a:extLst>
            </p:cNvPr>
            <p:cNvSpPr/>
            <p:nvPr/>
          </p:nvSpPr>
          <p:spPr>
            <a:xfrm>
              <a:off x="-4105" y="349528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>
                <a:spcBef>
                  <a:spcPts val="600"/>
                </a:spcBef>
                <a:spcAft>
                  <a:spcPts val="600"/>
                </a:spcAft>
              </a:pPr>
              <a:r>
                <a:rPr lang="en-GB" sz="3600" b="1" dirty="0">
                  <a:gradFill flip="none" rotWithShape="1">
                    <a:gsLst>
                      <a:gs pos="0">
                        <a:schemeClr val="accent4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4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4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Form</a:t>
              </a:r>
              <a:endParaRPr lang="en-AE" sz="3600" b="1" dirty="0"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06FBC0F-9467-2345-B496-7B5460A0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78" y="92913"/>
              <a:ext cx="1726667" cy="1165500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545F98E-71F1-2F4A-B41A-B58C1418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607B2-3EAC-FB40-9B5C-127B2200B7ED}"/>
              </a:ext>
            </a:extLst>
          </p:cNvPr>
          <p:cNvSpPr/>
          <p:nvPr/>
        </p:nvSpPr>
        <p:spPr>
          <a:xfrm>
            <a:off x="1295275" y="9092789"/>
            <a:ext cx="10863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declare that the information given on this form is correct to the best of my knowledge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9DE09-68B4-9E3F-3EFF-2A1B6B3CFCB4}"/>
              </a:ext>
            </a:extLst>
          </p:cNvPr>
          <p:cNvSpPr/>
          <p:nvPr/>
        </p:nvSpPr>
        <p:spPr>
          <a:xfrm>
            <a:off x="869324" y="9163318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840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9941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49434" y="173100"/>
            <a:ext cx="116652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Passport copy, residence visa, trade license (if applicable)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1057994"/>
            <a:ext cx="6243061" cy="40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 Copy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25978"/>
            <a:ext cx="1259205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Licence </a:t>
            </a:r>
            <a:r>
              <a:rPr lang="en-GB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applicable). </a:t>
            </a:r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63291" y="1040088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 Visa </a:t>
            </a:r>
          </a:p>
        </p:txBody>
      </p:sp>
    </p:spTree>
    <p:extLst>
      <p:ext uri="{BB962C8B-B14F-4D97-AF65-F5344CB8AC3E}">
        <p14:creationId xmlns:p14="http://schemas.microsoft.com/office/powerpoint/2010/main" val="389635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FC49D1-B269-4FAB-8C61-AC997269E03E}"/>
              </a:ext>
            </a:extLst>
          </p:cNvPr>
          <p:cNvSpPr/>
          <p:nvPr/>
        </p:nvSpPr>
        <p:spPr>
          <a:xfrm>
            <a:off x="285750" y="1931562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4704C-372F-D84A-8DF3-567E5F493273}"/>
              </a:ext>
            </a:extLst>
          </p:cNvPr>
          <p:cNvGrpSpPr/>
          <p:nvPr/>
        </p:nvGrpSpPr>
        <p:grpSpPr>
          <a:xfrm>
            <a:off x="1450891" y="1657242"/>
            <a:ext cx="3504648" cy="548639"/>
            <a:chOff x="865714" y="1717628"/>
            <a:chExt cx="3504648" cy="548639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5FF795A-FC1E-4B86-B6C3-D071FEEB7C26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061447-F036-41F8-BD4D-F84A21BF7B8A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A6DF45-EB31-4691-B85F-A92D78B98450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Description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24BDF18-963C-4D9C-8089-7F366EDB2F91}"/>
              </a:ext>
            </a:extLst>
          </p:cNvPr>
          <p:cNvSpPr txBox="1"/>
          <p:nvPr/>
        </p:nvSpPr>
        <p:spPr>
          <a:xfrm>
            <a:off x="603396" y="2578492"/>
            <a:ext cx="5399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award recognizes a woman who has made significant innovative contributions, and successfully facilitated positive change to occur.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540F4-2F1E-46C8-A08A-72B17D1583CE}"/>
              </a:ext>
            </a:extLst>
          </p:cNvPr>
          <p:cNvSpPr/>
          <p:nvPr/>
        </p:nvSpPr>
        <p:spPr>
          <a:xfrm>
            <a:off x="6400800" y="1930760"/>
            <a:ext cx="6279907" cy="72884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239C8-BAA0-5340-97E9-B4F17A4A4126}"/>
              </a:ext>
            </a:extLst>
          </p:cNvPr>
          <p:cNvGrpSpPr/>
          <p:nvPr/>
        </p:nvGrpSpPr>
        <p:grpSpPr>
          <a:xfrm>
            <a:off x="7181851" y="1793999"/>
            <a:ext cx="4856690" cy="548639"/>
            <a:chOff x="8533893" y="1851149"/>
            <a:chExt cx="3504647" cy="548639"/>
          </a:xfrm>
        </p:grpSpPr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5976D65-5EE8-42BB-A79B-BC79999BE0D0}"/>
                </a:ext>
              </a:extLst>
            </p:cNvPr>
            <p:cNvSpPr/>
            <p:nvPr/>
          </p:nvSpPr>
          <p:spPr>
            <a:xfrm>
              <a:off x="8533893" y="1851149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5C42C6F-551A-4771-AFA2-6BF637C57907}"/>
                </a:ext>
              </a:extLst>
            </p:cNvPr>
            <p:cNvSpPr/>
            <p:nvPr/>
          </p:nvSpPr>
          <p:spPr>
            <a:xfrm rot="5400000">
              <a:off x="11836568" y="1917462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06688A6-2091-4B96-BC3A-8B1A685285EE}"/>
                </a:ext>
              </a:extLst>
            </p:cNvPr>
            <p:cNvSpPr/>
            <p:nvPr/>
          </p:nvSpPr>
          <p:spPr>
            <a:xfrm>
              <a:off x="8685112" y="1851149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3200" b="1" dirty="0">
                  <a:latin typeface="Cairo" panose="00000500000000000000" pitchFamily="2" charset="-78"/>
                  <a:cs typeface="Cairo" panose="00000500000000000000" pitchFamily="2" charset="-78"/>
                </a:rPr>
                <a:t>Criteria</a:t>
              </a:r>
              <a:endParaRPr lang="en-US" sz="2800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934653E-2F41-4F46-B4B2-7417BC366203}"/>
              </a:ext>
            </a:extLst>
          </p:cNvPr>
          <p:cNvSpPr txBox="1"/>
          <p:nvPr/>
        </p:nvSpPr>
        <p:spPr>
          <a:xfrm>
            <a:off x="6669717" y="2342638"/>
            <a:ext cx="590252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innovative solutions for successful positive change. (What)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risk taking and challenge the status quo, and willingness to experiment and learn from failure. (How)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business profitability, Level of Innovations, Effectiveness, Ability to replicate, and overall Impact. (Results)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social engagement through strong commitment to her community and personal involvement to civic </a:t>
            </a:r>
            <a:r>
              <a:rPr lang="en-GB" sz="27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endeavors</a:t>
            </a:r>
            <a:r>
              <a:rPr lang="en-GB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endParaRPr lang="en-GB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6BA0D-714D-46F3-A9BC-5C8E9CA50968}"/>
              </a:ext>
            </a:extLst>
          </p:cNvPr>
          <p:cNvCxnSpPr>
            <a:cxnSpLocks/>
          </p:cNvCxnSpPr>
          <p:nvPr/>
        </p:nvCxnSpPr>
        <p:spPr>
          <a:xfrm>
            <a:off x="1497162" y="7520104"/>
            <a:ext cx="3293993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C2AC60-F420-3E44-8175-71B9E137F9E1}"/>
              </a:ext>
            </a:extLst>
          </p:cNvPr>
          <p:cNvGrpSpPr/>
          <p:nvPr/>
        </p:nvGrpSpPr>
        <p:grpSpPr>
          <a:xfrm>
            <a:off x="0" y="-19050"/>
            <a:ext cx="12801600" cy="798735"/>
            <a:chOff x="0" y="-19050"/>
            <a:chExt cx="12801600" cy="7987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E533F9-AD21-B64F-8BE9-B720BD69E7F1}"/>
                </a:ext>
              </a:extLst>
            </p:cNvPr>
            <p:cNvSpPr/>
            <p:nvPr/>
          </p:nvSpPr>
          <p:spPr>
            <a:xfrm>
              <a:off x="0" y="-19050"/>
              <a:ext cx="12801600" cy="7987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F57B1A-52A3-6E4B-9A7A-9970872CE624}"/>
                </a:ext>
              </a:extLst>
            </p:cNvPr>
            <p:cNvSpPr txBox="1"/>
            <p:nvPr/>
          </p:nvSpPr>
          <p:spPr>
            <a:xfrm>
              <a:off x="285749" y="42661"/>
              <a:ext cx="1202055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Innovator Award</a:t>
              </a:r>
              <a:endParaRPr lang="ar-AE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8A0E2F1-1AF5-0C4B-9CBC-FD42AFC00FE6}"/>
              </a:ext>
            </a:extLst>
          </p:cNvPr>
          <p:cNvSpPr/>
          <p:nvPr/>
        </p:nvSpPr>
        <p:spPr>
          <a:xfrm>
            <a:off x="285749" y="5826254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4899BB-E068-114B-A7D2-B37654B03054}"/>
              </a:ext>
            </a:extLst>
          </p:cNvPr>
          <p:cNvGrpSpPr/>
          <p:nvPr/>
        </p:nvGrpSpPr>
        <p:grpSpPr>
          <a:xfrm>
            <a:off x="1450890" y="5551934"/>
            <a:ext cx="3504648" cy="548639"/>
            <a:chOff x="865714" y="1717628"/>
            <a:chExt cx="3504648" cy="548639"/>
          </a:xfrm>
        </p:grpSpPr>
        <p:sp>
          <p:nvSpPr>
            <p:cNvPr id="41" name="Isosceles Triangle 72">
              <a:extLst>
                <a:ext uri="{FF2B5EF4-FFF2-40B4-BE49-F238E27FC236}">
                  <a16:creationId xmlns:a16="http://schemas.microsoft.com/office/drawing/2014/main" id="{18874006-1CEA-EE4F-9795-1DB55116F08F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2" name="Isosceles Triangle 73">
              <a:extLst>
                <a:ext uri="{FF2B5EF4-FFF2-40B4-BE49-F238E27FC236}">
                  <a16:creationId xmlns:a16="http://schemas.microsoft.com/office/drawing/2014/main" id="{35110BD1-3019-7642-88E1-D6D3C90F6950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D97EC3-5F7D-324A-A9A6-FE7B1B1E3E89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Eligibility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2F7591-605A-A3F0-7819-951D0D251474}"/>
              </a:ext>
            </a:extLst>
          </p:cNvPr>
          <p:cNvSpPr txBox="1"/>
          <p:nvPr/>
        </p:nvSpPr>
        <p:spPr>
          <a:xfrm>
            <a:off x="468711" y="6335538"/>
            <a:ext cx="5350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women entrepreneurs, business owners, and employees.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704DC-5377-367A-998E-F74252955C59}"/>
              </a:ext>
            </a:extLst>
          </p:cNvPr>
          <p:cNvSpPr txBox="1"/>
          <p:nvPr/>
        </p:nvSpPr>
        <p:spPr>
          <a:xfrm>
            <a:off x="379748" y="7604462"/>
            <a:ext cx="5504291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applicant must be a UAE national or hold a valid UAE residence permit.</a:t>
            </a:r>
          </a:p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employment/business location must be in the UAE. </a:t>
            </a:r>
            <a:endParaRPr lang="ar-AE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phic 1" descr="Badge 9 with solid fill">
            <a:extLst>
              <a:ext uri="{FF2B5EF4-FFF2-40B4-BE49-F238E27FC236}">
                <a16:creationId xmlns:a16="http://schemas.microsoft.com/office/drawing/2014/main" id="{08E2C843-BBFA-76FC-ACBF-A4A029E8F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341" y="-36539"/>
            <a:ext cx="871455" cy="8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20586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997096" y="20586"/>
            <a:ext cx="1192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Developed innovative solutions for successful positive change (What). </a:t>
            </a:r>
          </a:p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words maximum)</a:t>
            </a:r>
          </a:p>
        </p:txBody>
      </p:sp>
      <p:pic>
        <p:nvPicPr>
          <p:cNvPr id="25" name="Graphic 24" descr="Badge 1 with solid fill">
            <a:extLst>
              <a:ext uri="{FF2B5EF4-FFF2-40B4-BE49-F238E27FC236}">
                <a16:creationId xmlns:a16="http://schemas.microsoft.com/office/drawing/2014/main" id="{C582283D-1277-6045-B551-DD9A2B7C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996"/>
            <a:ext cx="857250" cy="857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82C63A-B727-D2AF-085F-F8FF0B0B4687}"/>
              </a:ext>
            </a:extLst>
          </p:cNvPr>
          <p:cNvSpPr txBox="1"/>
          <p:nvPr/>
        </p:nvSpPr>
        <p:spPr>
          <a:xfrm>
            <a:off x="3200400" y="4477435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8018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94B48994-58DB-F697-FE92-9DB511DE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905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63411" y="-7478"/>
            <a:ext cx="12281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Demonstrates risk taking and challenge the status quo, and willingness to experiment and learn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 failure. (How). (3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words maximum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C5F3020B-C6A1-7548-B94D-79D1EA40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57532"/>
            <a:ext cx="863411" cy="863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547A98-6B1A-B99F-EC8A-B877E1D2CAD8}"/>
              </a:ext>
            </a:extLst>
          </p:cNvPr>
          <p:cNvSpPr txBox="1"/>
          <p:nvPr/>
        </p:nvSpPr>
        <p:spPr>
          <a:xfrm>
            <a:off x="3200400" y="4470291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</a:rPr>
              <a:t>Demonstrates a process of self-development through self-actualization, skills development etc. </a:t>
            </a:r>
          </a:p>
        </p:txBody>
      </p:sp>
    </p:spTree>
    <p:extLst>
      <p:ext uri="{BB962C8B-B14F-4D97-AF65-F5344CB8AC3E}">
        <p14:creationId xmlns:p14="http://schemas.microsoft.com/office/powerpoint/2010/main" val="282370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9BF4722C-616A-9E11-21E8-7F674B39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5672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8007</TotalTime>
  <Words>497</Words>
  <Application>Microsoft Office PowerPoint</Application>
  <PresentationFormat>A3 Paper (297x420 mm)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Cairo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Rassel Kassem</dc:creator>
  <cp:lastModifiedBy>Fatma Gouarab</cp:lastModifiedBy>
  <cp:revision>147</cp:revision>
  <dcterms:created xsi:type="dcterms:W3CDTF">2020-11-13T06:45:01Z</dcterms:created>
  <dcterms:modified xsi:type="dcterms:W3CDTF">2023-03-22T12:54:33Z</dcterms:modified>
</cp:coreProperties>
</file>