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295" r:id="rId4"/>
    <p:sldId id="296" r:id="rId5"/>
    <p:sldId id="292" r:id="rId6"/>
    <p:sldId id="279" r:id="rId7"/>
    <p:sldId id="297" r:id="rId8"/>
    <p:sldId id="282" r:id="rId9"/>
    <p:sldId id="298" r:id="rId10"/>
    <p:sldId id="284" r:id="rId11"/>
    <p:sldId id="299" r:id="rId12"/>
    <p:sldId id="286" r:id="rId13"/>
    <p:sldId id="300" r:id="rId14"/>
    <p:sldId id="281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83"/>
    <a:srgbClr val="005C68"/>
    <a:srgbClr val="73352F"/>
    <a:srgbClr val="F1AF20"/>
    <a:srgbClr val="000000"/>
    <a:srgbClr val="0D8C5D"/>
    <a:srgbClr val="C06453"/>
    <a:srgbClr val="80A765"/>
    <a:srgbClr val="A0C1B5"/>
    <a:srgbClr val="658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38" d="100"/>
          <a:sy n="38" d="100"/>
        </p:scale>
        <p:origin x="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7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E2F1-8D62-4945-8F8E-3FB61053314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1A566-AFB5-4DA0-897B-DD39F7CB7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wa.ae/items/young-employee-awar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02967-9810-4E24-AAA0-5957C4E39621}"/>
                </a:ext>
              </a:extLst>
            </p:cNvPr>
            <p:cNvSpPr txBox="1"/>
            <p:nvPr/>
          </p:nvSpPr>
          <p:spPr>
            <a:xfrm>
              <a:off x="249266" y="2737507"/>
              <a:ext cx="12549242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EMIRATES WOMEN AWARD 19TH CYCLE </a:t>
              </a:r>
            </a:p>
            <a:p>
              <a:pPr algn="ctr"/>
              <a:endParaRPr lang="en-GB" sz="44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en-GB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Young Employee Award</a:t>
              </a:r>
            </a:p>
            <a:p>
              <a:pPr algn="ctr"/>
              <a:r>
                <a:rPr lang="en-GB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Form 2023</a:t>
              </a:r>
              <a:endParaRPr lang="ar-AE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1670033" y="9163865"/>
            <a:ext cx="9461534" cy="400110"/>
            <a:chOff x="2062878" y="9178275"/>
            <a:chExt cx="8312320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8312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www.ewa.ae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09767" y="9186943"/>
              <a:ext cx="386321" cy="386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0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99303" y="55767"/>
            <a:ext cx="11983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significant contribution to the organization's success/growth/improvement. 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5" name="Graphic 4" descr="Badge 3 with solid fill">
            <a:extLst>
              <a:ext uri="{FF2B5EF4-FFF2-40B4-BE49-F238E27FC236}">
                <a16:creationId xmlns:a16="http://schemas.microsoft.com/office/drawing/2014/main" id="{045949A9-89F6-EC47-9AF2-15FB97AD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" y="5576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28477B46-C1A5-0240-8CA8-40C87C2A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" y="40527"/>
            <a:ext cx="649099" cy="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1120587" y="-4404"/>
            <a:ext cx="1225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personal commitment and engagement in the community and social work.</a:t>
            </a:r>
          </a:p>
          <a:p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words maximum)</a:t>
            </a:r>
          </a:p>
        </p:txBody>
      </p:sp>
      <p:pic>
        <p:nvPicPr>
          <p:cNvPr id="7" name="Graphic 6" descr="Badge 4 with solid fill">
            <a:extLst>
              <a:ext uri="{FF2B5EF4-FFF2-40B4-BE49-F238E27FC236}">
                <a16:creationId xmlns:a16="http://schemas.microsoft.com/office/drawing/2014/main" id="{7F21EAB4-4840-2C4B-B4C1-809AC73A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86" y="10244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4 with solid fill">
            <a:extLst>
              <a:ext uri="{FF2B5EF4-FFF2-40B4-BE49-F238E27FC236}">
                <a16:creationId xmlns:a16="http://schemas.microsoft.com/office/drawing/2014/main" id="{9413B6AA-BD1E-9B47-A9F0-8C45B4985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385"/>
            <a:ext cx="773430" cy="7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58DC62-566F-3D4C-8D12-5EBCE6BBEA79}"/>
              </a:ext>
            </a:extLst>
          </p:cNvPr>
          <p:cNvGrpSpPr/>
          <p:nvPr/>
        </p:nvGrpSpPr>
        <p:grpSpPr>
          <a:xfrm>
            <a:off x="-4105" y="-19050"/>
            <a:ext cx="12821554" cy="9618770"/>
            <a:chOff x="-4105" y="-19050"/>
            <a:chExt cx="12821554" cy="9618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ED0AE6-0A6C-054B-B977-C39BDB27D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83"/>
            <a:stretch/>
          </p:blipFill>
          <p:spPr>
            <a:xfrm>
              <a:off x="26579" y="1015659"/>
              <a:ext cx="12778437" cy="857225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66C53-6BF7-41CC-B1D5-F7D6CACA4CF7}"/>
                </a:ext>
              </a:extLst>
            </p:cNvPr>
            <p:cNvSpPr/>
            <p:nvPr/>
          </p:nvSpPr>
          <p:spPr>
            <a:xfrm>
              <a:off x="21344" y="11807"/>
              <a:ext cx="12788905" cy="9587913"/>
            </a:xfrm>
            <a:prstGeom prst="rect">
              <a:avLst/>
            </a:prstGeom>
            <a:solidFill>
              <a:schemeClr val="accent4">
                <a:lumMod val="50000"/>
                <a:alpha val="6510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5C8A49-FA50-7C4B-A825-E0DD31846A85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B10E4-E065-7145-A295-3EC27D9CE898}"/>
                </a:ext>
              </a:extLst>
            </p:cNvPr>
            <p:cNvSpPr/>
            <p:nvPr/>
          </p:nvSpPr>
          <p:spPr>
            <a:xfrm>
              <a:off x="19049" y="-19050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EAF3AAA1-CA51-F54C-9E48-1891F054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8" y="92913"/>
              <a:ext cx="1726667" cy="1165500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B7F1E3E2-1634-8F43-B3D7-F220D50E0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D544F0-ABFE-2F45-8999-440DADFF27F3}"/>
              </a:ext>
            </a:extLst>
          </p:cNvPr>
          <p:cNvGrpSpPr/>
          <p:nvPr/>
        </p:nvGrpSpPr>
        <p:grpSpPr>
          <a:xfrm>
            <a:off x="2622436" y="9177698"/>
            <a:ext cx="7864893" cy="406391"/>
            <a:chOff x="2062878" y="9178275"/>
            <a:chExt cx="7864893" cy="4063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FC30EC-C567-824A-8B80-0F7AC9BF936A}"/>
                </a:ext>
              </a:extLst>
            </p:cNvPr>
            <p:cNvSpPr/>
            <p:nvPr/>
          </p:nvSpPr>
          <p:spPr>
            <a:xfrm>
              <a:off x="2062878" y="9178275"/>
              <a:ext cx="7864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Copyright       Emirates Women Award (2003 – 2023) All Rights Reserved </a:t>
              </a:r>
            </a:p>
          </p:txBody>
        </p:sp>
        <p:pic>
          <p:nvPicPr>
            <p:cNvPr id="9" name="Graphic 8" descr="Badge Copyright outline">
              <a:extLst>
                <a:ext uri="{FF2B5EF4-FFF2-40B4-BE49-F238E27FC236}">
                  <a16:creationId xmlns:a16="http://schemas.microsoft.com/office/drawing/2014/main" id="{C5714D2B-7021-324B-94F8-1E3C3D95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62300" y="9198345"/>
              <a:ext cx="386321" cy="38632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BAAF6-AB3E-8E4D-9CE1-C97661C1C137}"/>
              </a:ext>
            </a:extLst>
          </p:cNvPr>
          <p:cNvSpPr txBox="1"/>
          <p:nvPr/>
        </p:nvSpPr>
        <p:spPr>
          <a:xfrm>
            <a:off x="498406" y="4731452"/>
            <a:ext cx="12536740" cy="400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Submission and Sponsorship inquiries, contact: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 Abdul Qader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+97156 545 7410 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fatma@dqg.org</a:t>
            </a:r>
          </a:p>
          <a:p>
            <a:pPr algn="ctr">
              <a:lnSpc>
                <a:spcPct val="150000"/>
              </a:lnSpc>
              <a:spcBef>
                <a:spcPts val="629"/>
              </a:spcBef>
            </a:pPr>
            <a:r>
              <a:rPr lang="en-A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www.dqg.org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26AEF-0681-3F9C-72B5-681FA6C56E93}"/>
              </a:ext>
            </a:extLst>
          </p:cNvPr>
          <p:cNvSpPr txBox="1"/>
          <p:nvPr/>
        </p:nvSpPr>
        <p:spPr>
          <a:xfrm>
            <a:off x="1634981" y="2617531"/>
            <a:ext cx="1050367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accent4">
                    <a:lumMod val="50000"/>
                  </a:schemeClr>
                </a:solidFill>
                <a:latin typeface="Calibri" panose="020F0502020204030204"/>
                <a:cs typeface="Cairo" panose="00000500000000000000" pitchFamily="2" charset="-78"/>
              </a:rPr>
              <a:t>To Submit your application, </a:t>
            </a:r>
            <a:r>
              <a:rPr lang="en-US" sz="5000" b="1" dirty="0">
                <a:solidFill>
                  <a:prstClr val="white"/>
                </a:solidFill>
                <a:latin typeface="Calibri" panose="020F0502020204030204"/>
                <a:cs typeface="Cairo" panose="00000500000000000000" pitchFamily="2" charset="-78"/>
                <a:hlinkClick r:id="rId7"/>
              </a:rPr>
              <a:t>click here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608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8E4377-CC60-D927-377A-96202CEF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2" y="1903220"/>
            <a:ext cx="11723914" cy="6192512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32DE9F8-2254-49E8-8163-741760216307}"/>
              </a:ext>
            </a:extLst>
          </p:cNvPr>
          <p:cNvSpPr/>
          <p:nvPr/>
        </p:nvSpPr>
        <p:spPr>
          <a:xfrm>
            <a:off x="1517214" y="8050540"/>
            <a:ext cx="97671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i="1" dirty="0">
                <a:solidFill>
                  <a:srgbClr val="C00000"/>
                </a:solidFill>
              </a:rPr>
              <a:t>Kindly select one category only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D6DE01F-9050-4BD6-8C0F-456286BB3887}"/>
              </a:ext>
            </a:extLst>
          </p:cNvPr>
          <p:cNvSpPr txBox="1"/>
          <p:nvPr/>
        </p:nvSpPr>
        <p:spPr>
          <a:xfrm>
            <a:off x="123572" y="9087978"/>
            <a:ext cx="6849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Copyright    Emirates Women Award (2003 – 2023) All Rights Reserved </a:t>
            </a:r>
          </a:p>
        </p:txBody>
      </p:sp>
      <p:pic>
        <p:nvPicPr>
          <p:cNvPr id="137" name="Graphic 136" descr="Badge Copyright outline">
            <a:extLst>
              <a:ext uri="{FF2B5EF4-FFF2-40B4-BE49-F238E27FC236}">
                <a16:creationId xmlns:a16="http://schemas.microsoft.com/office/drawing/2014/main" id="{978A63F0-6DE3-404A-880A-2C370CAB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93" y="9087978"/>
            <a:ext cx="401237" cy="4012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44D79B4-C730-7E65-B77F-23E9E7ED90B9}"/>
              </a:ext>
            </a:extLst>
          </p:cNvPr>
          <p:cNvGrpSpPr/>
          <p:nvPr/>
        </p:nvGrpSpPr>
        <p:grpSpPr>
          <a:xfrm>
            <a:off x="291679" y="204661"/>
            <a:ext cx="12208569" cy="1175351"/>
            <a:chOff x="248815" y="290389"/>
            <a:chExt cx="12208569" cy="1175351"/>
          </a:xfrm>
        </p:grpSpPr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FB2D3F2-C1B7-FE38-865B-725B956F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15" y="295314"/>
              <a:ext cx="1726667" cy="1165500"/>
            </a:xfrm>
            <a:prstGeom prst="rect">
              <a:avLst/>
            </a:prstGeom>
          </p:spPr>
        </p:pic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F62C1574-6831-A9E9-7A1E-BEEB1981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7626" y="290389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95085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F46E22-F27D-FA4E-978D-EBA83A6F5E7E}"/>
              </a:ext>
            </a:extLst>
          </p:cNvPr>
          <p:cNvGraphicFramePr>
            <a:graphicFrameLocks noGrp="1"/>
          </p:cNvGraphicFramePr>
          <p:nvPr/>
        </p:nvGraphicFramePr>
        <p:xfrm>
          <a:off x="503082" y="1724111"/>
          <a:ext cx="11129962" cy="7080480"/>
        </p:xfrm>
        <a:graphic>
          <a:graphicData uri="http://schemas.openxmlformats.org/drawingml/2006/table">
            <a:tbl>
              <a:tblPr firstRow="1" firstCol="1" bandRow="1"/>
              <a:tblGrid>
                <a:gridCol w="3229970">
                  <a:extLst>
                    <a:ext uri="{9D8B030D-6E8A-4147-A177-3AD203B41FA5}">
                      <a16:colId xmlns:a16="http://schemas.microsoft.com/office/drawing/2014/main" val="2703419105"/>
                    </a:ext>
                  </a:extLst>
                </a:gridCol>
                <a:gridCol w="7899992">
                  <a:extLst>
                    <a:ext uri="{9D8B030D-6E8A-4147-A177-3AD203B41FA5}">
                      <a16:colId xmlns:a16="http://schemas.microsoft.com/office/drawing/2014/main" val="1844475843"/>
                    </a:ext>
                  </a:extLst>
                </a:gridCol>
              </a:tblGrid>
              <a:tr h="6920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Applicant’s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82141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Designation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564691"/>
                  </a:ext>
                </a:extLst>
              </a:tr>
              <a:tr h="7198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Organization’s name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873008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City/Emirate</a:t>
                      </a:r>
                      <a:endParaRPr lang="en-AE" sz="2600" b="1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46926"/>
                  </a:ext>
                </a:extLst>
              </a:tr>
              <a:tr h="7546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Telephone    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737658"/>
                  </a:ext>
                </a:extLst>
              </a:tr>
              <a:tr h="711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3549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marL="17463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en-US" sz="2600" b="1" kern="12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en-AE" sz="2600" b="1" kern="12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823484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of experience</a:t>
                      </a:r>
                      <a:endParaRPr lang="en-AE" sz="2600" dirty="0">
                        <a:gradFill flip="none" rotWithShape="1">
                          <a:gsLst>
                            <a:gs pos="0">
                              <a:schemeClr val="accent4">
                                <a:lumMod val="50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4">
                                <a:lumMod val="50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4">
                                <a:lumMod val="50000"/>
                                <a:shade val="100000"/>
                                <a:satMod val="115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176961"/>
                  </a:ext>
                </a:extLst>
              </a:tr>
              <a:tr h="5356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E" sz="2600" b="1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date</a:t>
                      </a:r>
                      <a:r>
                        <a:rPr lang="en-AE" sz="2600" dirty="0">
                          <a:gradFill flip="none" rotWithShape="1">
                            <a:gsLst>
                              <a:gs pos="0">
                                <a:schemeClr val="accent4">
                                  <a:lumMod val="50000"/>
                                  <a:shade val="30000"/>
                                  <a:satMod val="115000"/>
                                </a:schemeClr>
                              </a:gs>
                              <a:gs pos="50000">
                                <a:schemeClr val="accent4">
                                  <a:lumMod val="50000"/>
                                  <a:shade val="67500"/>
                                  <a:satMod val="115000"/>
                                </a:schemeClr>
                              </a:gs>
                              <a:gs pos="100000">
                                <a:schemeClr val="accent4">
                                  <a:lumMod val="50000"/>
                                  <a:shade val="100000"/>
                                  <a:satMod val="115000"/>
                                </a:schemeClr>
                              </a:gs>
                            </a:gsLst>
                            <a:lin ang="16200000" scaled="1"/>
                            <a:tileRect/>
                          </a:gra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50000"/>
                            <a:tint val="66000"/>
                            <a:satMod val="160000"/>
                          </a:schemeClr>
                        </a:gs>
                        <a:gs pos="33000">
                          <a:schemeClr val="accent4">
                            <a:lumMod val="50000"/>
                            <a:tint val="44500"/>
                            <a:satMod val="160000"/>
                          </a:schemeClr>
                        </a:gs>
                        <a:gs pos="65000">
                          <a:srgbClr val="E1DAD1"/>
                        </a:gs>
                        <a:gs pos="94000">
                          <a:schemeClr val="accent4">
                            <a:lumMod val="5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9" marR="72009" marT="0" marB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4527238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003289C-6E68-7048-8235-F5AD1ACE0987}"/>
              </a:ext>
            </a:extLst>
          </p:cNvPr>
          <p:cNvGrpSpPr/>
          <p:nvPr/>
        </p:nvGrpSpPr>
        <p:grpSpPr>
          <a:xfrm>
            <a:off x="-4105" y="32337"/>
            <a:ext cx="12798400" cy="9566978"/>
            <a:chOff x="-4105" y="32337"/>
            <a:chExt cx="12798400" cy="9566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6C24D-61A5-D348-AA37-0AC88CB545D4}"/>
                </a:ext>
              </a:extLst>
            </p:cNvPr>
            <p:cNvSpPr/>
            <p:nvPr/>
          </p:nvSpPr>
          <p:spPr>
            <a:xfrm>
              <a:off x="-4105" y="32337"/>
              <a:ext cx="246863" cy="956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 sz="188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5FC9B2-AF80-9F41-8227-18D0721B5885}"/>
                </a:ext>
              </a:extLst>
            </p:cNvPr>
            <p:cNvSpPr/>
            <p:nvPr/>
          </p:nvSpPr>
          <p:spPr>
            <a:xfrm>
              <a:off x="-4105" y="349528"/>
              <a:ext cx="12798400" cy="1384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0160">
                <a:spcBef>
                  <a:spcPts val="600"/>
                </a:spcBef>
                <a:spcAft>
                  <a:spcPts val="600"/>
                </a:spcAft>
              </a:pPr>
              <a:r>
                <a:rPr lang="en-GB" sz="3600" b="1" dirty="0">
                  <a:gradFill flip="none" rotWithShape="1">
                    <a:gsLst>
                      <a:gs pos="0">
                        <a:schemeClr val="accent4">
                          <a:lumMod val="50000"/>
                          <a:shade val="30000"/>
                          <a:satMod val="115000"/>
                        </a:schemeClr>
                      </a:gs>
                      <a:gs pos="50000">
                        <a:schemeClr val="accent4">
                          <a:lumMod val="50000"/>
                          <a:shade val="67500"/>
                          <a:satMod val="115000"/>
                        </a:schemeClr>
                      </a:gs>
                      <a:gs pos="100000">
                        <a:schemeClr val="accent4">
                          <a:lumMod val="50000"/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Application Form</a:t>
              </a:r>
              <a:endParaRPr lang="en-AE" sz="3600" b="1" dirty="0"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06FBC0F-9467-2345-B496-7B5460A0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78" y="92913"/>
              <a:ext cx="1726667" cy="1165500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545F98E-71F1-2F4A-B41A-B58C1418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165" y="92913"/>
              <a:ext cx="1799758" cy="1175351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C607B2-3EAC-FB40-9B5C-127B2200B7ED}"/>
              </a:ext>
            </a:extLst>
          </p:cNvPr>
          <p:cNvSpPr/>
          <p:nvPr/>
        </p:nvSpPr>
        <p:spPr>
          <a:xfrm>
            <a:off x="1295275" y="9092789"/>
            <a:ext cx="10863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declare that the information given on this form is correct to the best of my knowledge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9DE09-68B4-9E3F-3EFF-2A1B6B3CFCB4}"/>
              </a:ext>
            </a:extLst>
          </p:cNvPr>
          <p:cNvSpPr/>
          <p:nvPr/>
        </p:nvSpPr>
        <p:spPr>
          <a:xfrm>
            <a:off x="869324" y="9163318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840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99413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49434" y="173100"/>
            <a:ext cx="11665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Passport copy, residence visa, trade license (if applicable)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1057994"/>
            <a:ext cx="6243061" cy="40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Copy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25978"/>
            <a:ext cx="1259205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Licence </a:t>
            </a:r>
            <a:r>
              <a:rPr lang="en-GB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 applicable). </a:t>
            </a:r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63291" y="1040088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Residence Visa </a:t>
            </a:r>
          </a:p>
        </p:txBody>
      </p:sp>
    </p:spTree>
    <p:extLst>
      <p:ext uri="{BB962C8B-B14F-4D97-AF65-F5344CB8AC3E}">
        <p14:creationId xmlns:p14="http://schemas.microsoft.com/office/powerpoint/2010/main" val="3857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2FC49D1-B269-4FAB-8C61-AC997269E03E}"/>
              </a:ext>
            </a:extLst>
          </p:cNvPr>
          <p:cNvSpPr/>
          <p:nvPr/>
        </p:nvSpPr>
        <p:spPr>
          <a:xfrm>
            <a:off x="285750" y="1931562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4704C-372F-D84A-8DF3-567E5F493273}"/>
              </a:ext>
            </a:extLst>
          </p:cNvPr>
          <p:cNvGrpSpPr/>
          <p:nvPr/>
        </p:nvGrpSpPr>
        <p:grpSpPr>
          <a:xfrm>
            <a:off x="1450891" y="1657242"/>
            <a:ext cx="3504648" cy="548639"/>
            <a:chOff x="865714" y="1717628"/>
            <a:chExt cx="3504648" cy="548639"/>
          </a:xfrm>
        </p:grpSpPr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5FF795A-FC1E-4B86-B6C3-D071FEEB7C26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061447-F036-41F8-BD4D-F84A21BF7B8A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3A6DF45-EB31-4691-B85F-A92D78B98450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Description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624BDF18-963C-4D9C-8089-7F366EDB2F91}"/>
              </a:ext>
            </a:extLst>
          </p:cNvPr>
          <p:cNvSpPr txBox="1"/>
          <p:nvPr/>
        </p:nvSpPr>
        <p:spPr>
          <a:xfrm>
            <a:off x="483250" y="2573071"/>
            <a:ext cx="55634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award recognizes an outstanding young woman employee who has made a major contribution to the growth and success of her company and serves as a role model for many young employees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A540F4-2F1E-46C8-A08A-72B17D1583CE}"/>
              </a:ext>
            </a:extLst>
          </p:cNvPr>
          <p:cNvSpPr/>
          <p:nvPr/>
        </p:nvSpPr>
        <p:spPr>
          <a:xfrm>
            <a:off x="6400800" y="1930760"/>
            <a:ext cx="6279907" cy="72884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3239C8-BAA0-5340-97E9-B4F17A4A4126}"/>
              </a:ext>
            </a:extLst>
          </p:cNvPr>
          <p:cNvGrpSpPr/>
          <p:nvPr/>
        </p:nvGrpSpPr>
        <p:grpSpPr>
          <a:xfrm>
            <a:off x="7181851" y="1793999"/>
            <a:ext cx="4856690" cy="548639"/>
            <a:chOff x="8533893" y="1851149"/>
            <a:chExt cx="3504647" cy="548639"/>
          </a:xfrm>
        </p:grpSpPr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5976D65-5EE8-42BB-A79B-BC79999BE0D0}"/>
                </a:ext>
              </a:extLst>
            </p:cNvPr>
            <p:cNvSpPr/>
            <p:nvPr/>
          </p:nvSpPr>
          <p:spPr>
            <a:xfrm>
              <a:off x="8533893" y="1851149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05C42C6F-551A-4771-AFA2-6BF637C57907}"/>
                </a:ext>
              </a:extLst>
            </p:cNvPr>
            <p:cNvSpPr/>
            <p:nvPr/>
          </p:nvSpPr>
          <p:spPr>
            <a:xfrm rot="5400000">
              <a:off x="11836568" y="1917462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06688A6-2091-4B96-BC3A-8B1A685285EE}"/>
                </a:ext>
              </a:extLst>
            </p:cNvPr>
            <p:cNvSpPr/>
            <p:nvPr/>
          </p:nvSpPr>
          <p:spPr>
            <a:xfrm>
              <a:off x="8685112" y="1851149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3200" b="1" dirty="0">
                  <a:latin typeface="Cairo" panose="00000500000000000000" pitchFamily="2" charset="-78"/>
                  <a:cs typeface="Cairo" panose="00000500000000000000" pitchFamily="2" charset="-78"/>
                </a:rPr>
                <a:t>Criteria</a:t>
              </a:r>
              <a:endParaRPr lang="en-US" sz="2800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934653E-2F41-4F46-B4B2-7417BC366203}"/>
              </a:ext>
            </a:extLst>
          </p:cNvPr>
          <p:cNvSpPr txBox="1"/>
          <p:nvPr/>
        </p:nvSpPr>
        <p:spPr>
          <a:xfrm>
            <a:off x="6736567" y="2727064"/>
            <a:ext cx="57792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professional &amp; career achievements/performance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a process of self-development through self-actualization, skills development etc. 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significant contribution to the organization's success/growth/improvement.</a:t>
            </a:r>
          </a:p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personal commitment and engagement in the community and social work.</a:t>
            </a:r>
            <a:endParaRPr lang="en-GB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6BA0D-714D-46F3-A9BC-5C8E9CA50968}"/>
              </a:ext>
            </a:extLst>
          </p:cNvPr>
          <p:cNvCxnSpPr>
            <a:cxnSpLocks/>
          </p:cNvCxnSpPr>
          <p:nvPr/>
        </p:nvCxnSpPr>
        <p:spPr>
          <a:xfrm>
            <a:off x="1497162" y="7491528"/>
            <a:ext cx="3293993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C2AC60-F420-3E44-8175-71B9E137F9E1}"/>
              </a:ext>
            </a:extLst>
          </p:cNvPr>
          <p:cNvGrpSpPr/>
          <p:nvPr/>
        </p:nvGrpSpPr>
        <p:grpSpPr>
          <a:xfrm>
            <a:off x="0" y="-19050"/>
            <a:ext cx="12801600" cy="1258518"/>
            <a:chOff x="0" y="-19050"/>
            <a:chExt cx="12801600" cy="12585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E533F9-AD21-B64F-8BE9-B720BD69E7F1}"/>
                </a:ext>
              </a:extLst>
            </p:cNvPr>
            <p:cNvSpPr/>
            <p:nvPr/>
          </p:nvSpPr>
          <p:spPr>
            <a:xfrm>
              <a:off x="0" y="-19050"/>
              <a:ext cx="12801600" cy="7987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F57B1A-52A3-6E4B-9A7A-9970872CE624}"/>
                </a:ext>
              </a:extLst>
            </p:cNvPr>
            <p:cNvSpPr txBox="1"/>
            <p:nvPr/>
          </p:nvSpPr>
          <p:spPr>
            <a:xfrm>
              <a:off x="285750" y="100695"/>
              <a:ext cx="120205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cs typeface="+mj-cs"/>
                </a:rPr>
                <a:t>Young Employee Award</a:t>
              </a:r>
              <a:endParaRPr lang="ar-AE" sz="3600" b="1" dirty="0">
                <a:solidFill>
                  <a:schemeClr val="bg1"/>
                </a:solidFill>
                <a:cs typeface="+mj-cs"/>
              </a:endParaRPr>
            </a:p>
            <a:p>
              <a:pPr algn="ctr"/>
              <a:endParaRPr lang="ar-AE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0E2F1-1AF5-0C4B-9CBC-FD42AFC00FE6}"/>
              </a:ext>
            </a:extLst>
          </p:cNvPr>
          <p:cNvSpPr/>
          <p:nvPr/>
        </p:nvSpPr>
        <p:spPr>
          <a:xfrm>
            <a:off x="285749" y="5826254"/>
            <a:ext cx="5716822" cy="333054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4899BB-E068-114B-A7D2-B37654B03054}"/>
              </a:ext>
            </a:extLst>
          </p:cNvPr>
          <p:cNvGrpSpPr/>
          <p:nvPr/>
        </p:nvGrpSpPr>
        <p:grpSpPr>
          <a:xfrm>
            <a:off x="1450890" y="5551934"/>
            <a:ext cx="3504648" cy="548639"/>
            <a:chOff x="865714" y="1717628"/>
            <a:chExt cx="3504648" cy="548639"/>
          </a:xfrm>
        </p:grpSpPr>
        <p:sp>
          <p:nvSpPr>
            <p:cNvPr id="41" name="Isosceles Triangle 72">
              <a:extLst>
                <a:ext uri="{FF2B5EF4-FFF2-40B4-BE49-F238E27FC236}">
                  <a16:creationId xmlns:a16="http://schemas.microsoft.com/office/drawing/2014/main" id="{18874006-1CEA-EE4F-9795-1DB55116F08F}"/>
                </a:ext>
              </a:extLst>
            </p:cNvPr>
            <p:cNvSpPr/>
            <p:nvPr/>
          </p:nvSpPr>
          <p:spPr>
            <a:xfrm>
              <a:off x="865714" y="1717628"/>
              <a:ext cx="155918" cy="273213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2" name="Isosceles Triangle 73">
              <a:extLst>
                <a:ext uri="{FF2B5EF4-FFF2-40B4-BE49-F238E27FC236}">
                  <a16:creationId xmlns:a16="http://schemas.microsoft.com/office/drawing/2014/main" id="{35110BD1-3019-7642-88E1-D6D3C90F6950}"/>
                </a:ext>
              </a:extLst>
            </p:cNvPr>
            <p:cNvSpPr/>
            <p:nvPr/>
          </p:nvSpPr>
          <p:spPr>
            <a:xfrm rot="5400000">
              <a:off x="4168390" y="1783941"/>
              <a:ext cx="268283" cy="135660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9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D97EC3-5F7D-324A-A9A6-FE7B1B1E3E89}"/>
                </a:ext>
              </a:extLst>
            </p:cNvPr>
            <p:cNvSpPr/>
            <p:nvPr/>
          </p:nvSpPr>
          <p:spPr>
            <a:xfrm>
              <a:off x="1016932" y="1717628"/>
              <a:ext cx="3217769" cy="5486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2800" b="1" dirty="0">
                  <a:latin typeface="Cairo" panose="00000500000000000000" pitchFamily="2" charset="-78"/>
                  <a:cs typeface="Cairo" panose="00000500000000000000" pitchFamily="2" charset="-78"/>
                </a:rPr>
                <a:t>Eligibility</a:t>
              </a:r>
              <a:endParaRPr lang="en-US" sz="1889" b="1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22F7591-605A-A3F0-7819-951D0D251474}"/>
              </a:ext>
            </a:extLst>
          </p:cNvPr>
          <p:cNvSpPr txBox="1"/>
          <p:nvPr/>
        </p:nvSpPr>
        <p:spPr>
          <a:xfrm>
            <a:off x="589515" y="6179347"/>
            <a:ext cx="53508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5"/>
              </a:spcBef>
              <a:spcAft>
                <a:spcPts val="105"/>
              </a:spcAft>
            </a:pP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fulltime women employees in public or private companies with less than 35 years old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704DC-5377-367A-998E-F74252955C59}"/>
              </a:ext>
            </a:extLst>
          </p:cNvPr>
          <p:cNvSpPr txBox="1"/>
          <p:nvPr/>
        </p:nvSpPr>
        <p:spPr>
          <a:xfrm>
            <a:off x="392012" y="7563002"/>
            <a:ext cx="5504291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The applicant must be a UAE national or hold a valid UAE residence permit.</a:t>
            </a:r>
          </a:p>
          <a:p>
            <a:pPr marL="300038" indent="-300038" algn="just">
              <a:spcBef>
                <a:spcPts val="105"/>
              </a:spcBef>
              <a:spcAft>
                <a:spcPts val="105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The employment/business location must be in the UAE. </a:t>
            </a:r>
            <a:endParaRPr lang="ar-A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C7498A9D-5D66-0A3D-3668-F9C882CE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012" y="-73651"/>
            <a:ext cx="96012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20586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578734" y="189120"/>
            <a:ext cx="1206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Demonstrates professional &amp; career achievements/performance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words maximum)</a:t>
            </a:r>
          </a:p>
        </p:txBody>
      </p:sp>
      <p:pic>
        <p:nvPicPr>
          <p:cNvPr id="25" name="Graphic 24" descr="Badge 1 with solid fill">
            <a:extLst>
              <a:ext uri="{FF2B5EF4-FFF2-40B4-BE49-F238E27FC236}">
                <a16:creationId xmlns:a16="http://schemas.microsoft.com/office/drawing/2014/main" id="{C582283D-1277-6045-B551-DD9A2B7C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3058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&amp; supporting Documents –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(Photos / Videos attachments Maximum)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837C7E9C-4052-7F43-FACB-E8F281016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28574"/>
            <a:ext cx="680747" cy="6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881761" y="29294"/>
            <a:ext cx="11687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Demonstrates a process of self-development through self-actualization, skills development etc. </a:t>
            </a:r>
          </a:p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words maximum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5F3020B-C6A1-7548-B94D-79D1EA40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32" y="55768"/>
            <a:ext cx="649098" cy="649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547A98-6B1A-B99F-EC8A-B877E1D2CAD8}"/>
              </a:ext>
            </a:extLst>
          </p:cNvPr>
          <p:cNvSpPr txBox="1"/>
          <p:nvPr/>
        </p:nvSpPr>
        <p:spPr>
          <a:xfrm>
            <a:off x="3200400" y="447029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33" indent="-360033">
              <a:spcBef>
                <a:spcPts val="1229"/>
              </a:spcBef>
              <a:spcAft>
                <a:spcPts val="1229"/>
              </a:spcAft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</a:rPr>
              <a:t>Demonstrates a process of self-development through self-actualization, skills development etc. </a:t>
            </a:r>
          </a:p>
        </p:txBody>
      </p:sp>
    </p:spTree>
    <p:extLst>
      <p:ext uri="{BB962C8B-B14F-4D97-AF65-F5344CB8AC3E}">
        <p14:creationId xmlns:p14="http://schemas.microsoft.com/office/powerpoint/2010/main" val="282370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E1933BD-D95A-E044-848F-B64C83C8A012}"/>
              </a:ext>
            </a:extLst>
          </p:cNvPr>
          <p:cNvSpPr/>
          <p:nvPr/>
        </p:nvSpPr>
        <p:spPr>
          <a:xfrm>
            <a:off x="0" y="-19050"/>
            <a:ext cx="12801600" cy="7987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8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867499-B17F-4C45-92BA-4730209706B8}"/>
              </a:ext>
            </a:extLst>
          </p:cNvPr>
          <p:cNvSpPr txBox="1"/>
          <p:nvPr/>
        </p:nvSpPr>
        <p:spPr>
          <a:xfrm>
            <a:off x="773430" y="127365"/>
            <a:ext cx="1179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Evidence &amp; supporting Documents</a:t>
            </a:r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–</a:t>
            </a:r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en-US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(4 Photos / Videos attachments Maximum)   </a:t>
            </a:r>
            <a:endParaRPr lang="en-US" sz="2400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52DFB-E27B-584D-9CA2-1FC09F09A139}"/>
              </a:ext>
            </a:extLst>
          </p:cNvPr>
          <p:cNvSpPr/>
          <p:nvPr/>
        </p:nvSpPr>
        <p:spPr>
          <a:xfrm>
            <a:off x="95250" y="975088"/>
            <a:ext cx="6131818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E57137-CD7F-DE4E-92A7-38922B96C6A5}"/>
              </a:ext>
            </a:extLst>
          </p:cNvPr>
          <p:cNvSpPr/>
          <p:nvPr/>
        </p:nvSpPr>
        <p:spPr>
          <a:xfrm>
            <a:off x="95250" y="5230589"/>
            <a:ext cx="6131818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0F85F-4E50-954A-BC27-0AF6FEEEE89A}"/>
              </a:ext>
            </a:extLst>
          </p:cNvPr>
          <p:cNvSpPr/>
          <p:nvPr/>
        </p:nvSpPr>
        <p:spPr>
          <a:xfrm>
            <a:off x="6400800" y="956580"/>
            <a:ext cx="6286500" cy="409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A7118-4942-8242-B9F7-232006E5ABD9}"/>
              </a:ext>
            </a:extLst>
          </p:cNvPr>
          <p:cNvSpPr/>
          <p:nvPr/>
        </p:nvSpPr>
        <p:spPr>
          <a:xfrm>
            <a:off x="6400800" y="5212081"/>
            <a:ext cx="6286500" cy="42586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AE" sz="32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Evidance Number 04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A6C8EF96-D79B-ED4D-A077-C74C69BB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768"/>
            <a:ext cx="649098" cy="6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7942</TotalTime>
  <Words>467</Words>
  <Application>Microsoft Office PowerPoint</Application>
  <PresentationFormat>A3 Paper (297x420 mm)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Cairo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Rassel Kassem</dc:creator>
  <cp:lastModifiedBy>Fatma Gouarab</cp:lastModifiedBy>
  <cp:revision>135</cp:revision>
  <dcterms:created xsi:type="dcterms:W3CDTF">2020-11-13T06:45:01Z</dcterms:created>
  <dcterms:modified xsi:type="dcterms:W3CDTF">2023-03-22T12:46:38Z</dcterms:modified>
</cp:coreProperties>
</file>