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3" r:id="rId2"/>
    <p:sldId id="302" r:id="rId3"/>
    <p:sldId id="295" r:id="rId4"/>
    <p:sldId id="296" r:id="rId5"/>
    <p:sldId id="303" r:id="rId6"/>
    <p:sldId id="304" r:id="rId7"/>
    <p:sldId id="279" r:id="rId8"/>
    <p:sldId id="316" r:id="rId9"/>
    <p:sldId id="297" r:id="rId10"/>
    <p:sldId id="305" r:id="rId11"/>
    <p:sldId id="307" r:id="rId12"/>
    <p:sldId id="321" r:id="rId13"/>
    <p:sldId id="322" r:id="rId14"/>
    <p:sldId id="298" r:id="rId15"/>
    <p:sldId id="308" r:id="rId16"/>
    <p:sldId id="309" r:id="rId17"/>
    <p:sldId id="323" r:id="rId18"/>
    <p:sldId id="324" r:id="rId19"/>
    <p:sldId id="299" r:id="rId20"/>
    <p:sldId id="312" r:id="rId21"/>
    <p:sldId id="313" r:id="rId22"/>
    <p:sldId id="325" r:id="rId23"/>
    <p:sldId id="326" r:id="rId24"/>
    <p:sldId id="300" r:id="rId25"/>
    <p:sldId id="315" r:id="rId26"/>
    <p:sldId id="301" r:id="rId27"/>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83"/>
    <a:srgbClr val="005C68"/>
    <a:srgbClr val="73352F"/>
    <a:srgbClr val="F1AF20"/>
    <a:srgbClr val="000000"/>
    <a:srgbClr val="0D8C5D"/>
    <a:srgbClr val="C06453"/>
    <a:srgbClr val="80A765"/>
    <a:srgbClr val="A0C1B5"/>
    <a:srgbClr val="658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45" d="100"/>
          <a:sy n="45" d="100"/>
        </p:scale>
        <p:origin x="13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4238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199844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167752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261894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9E2F1-8D62-4945-8F8E-3FB61053314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188017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9E2F1-8D62-4945-8F8E-3FB61053314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292277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9E2F1-8D62-4945-8F8E-3FB610533149}"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397560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9E2F1-8D62-4945-8F8E-3FB610533149}"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34685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9E2F1-8D62-4945-8F8E-3FB610533149}"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71525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A79E2F1-8D62-4945-8F8E-3FB61053314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4966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A79E2F1-8D62-4945-8F8E-3FB61053314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98881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A79E2F1-8D62-4945-8F8E-3FB610533149}" type="datetimeFigureOut">
              <a:rPr lang="en-US" smtClean="0"/>
              <a:t>5/3/2023</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1CC1A566-AFB5-4DA0-897B-DD39F7CB7B90}" type="slidenum">
              <a:rPr lang="en-US" smtClean="0"/>
              <a:t>‹#›</a:t>
            </a:fld>
            <a:endParaRPr lang="en-US"/>
          </a:p>
        </p:txBody>
      </p:sp>
    </p:spTree>
    <p:extLst>
      <p:ext uri="{BB962C8B-B14F-4D97-AF65-F5344CB8AC3E}">
        <p14:creationId xmlns:p14="http://schemas.microsoft.com/office/powerpoint/2010/main" val="4060776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ewa.ae/items/leadership-award"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58DC62-566F-3D4C-8D12-5EBCE6BBEA79}"/>
              </a:ext>
            </a:extLst>
          </p:cNvPr>
          <p:cNvGrpSpPr/>
          <p:nvPr/>
        </p:nvGrpSpPr>
        <p:grpSpPr>
          <a:xfrm>
            <a:off x="-14419" y="-148769"/>
            <a:ext cx="12812819" cy="9749969"/>
            <a:chOff x="12160" y="-216586"/>
            <a:chExt cx="12812819" cy="9749969"/>
          </a:xfrm>
        </p:grpSpPr>
        <p:pic>
          <p:nvPicPr>
            <p:cNvPr id="5" name="Picture 4">
              <a:extLst>
                <a:ext uri="{FF2B5EF4-FFF2-40B4-BE49-F238E27FC236}">
                  <a16:creationId xmlns:a16="http://schemas.microsoft.com/office/drawing/2014/main" id="{35ED0AE6-0A6C-054B-B977-C39BDB27D5CF}"/>
                </a:ext>
              </a:extLst>
            </p:cNvPr>
            <p:cNvPicPr>
              <a:picLocks noChangeAspect="1"/>
            </p:cNvPicPr>
            <p:nvPr/>
          </p:nvPicPr>
          <p:blipFill rotWithShape="1">
            <a:blip r:embed="rId2">
              <a:extLst>
                <a:ext uri="{28A0092B-C50C-407E-A947-70E740481C1C}">
                  <a14:useLocalDpi xmlns:a14="http://schemas.microsoft.com/office/drawing/2010/main" val="0"/>
                </a:ext>
              </a:extLst>
            </a:blip>
            <a:srcRect b="17583"/>
            <a:stretch/>
          </p:blipFill>
          <p:spPr>
            <a:xfrm>
              <a:off x="26579" y="936033"/>
              <a:ext cx="12778437" cy="8572254"/>
            </a:xfrm>
            <a:prstGeom prst="rect">
              <a:avLst/>
            </a:prstGeom>
          </p:spPr>
        </p:pic>
        <p:sp>
          <p:nvSpPr>
            <p:cNvPr id="35" name="Rectangle 34">
              <a:extLst>
                <a:ext uri="{FF2B5EF4-FFF2-40B4-BE49-F238E27FC236}">
                  <a16:creationId xmlns:a16="http://schemas.microsoft.com/office/drawing/2014/main" id="{07666C53-6BF7-41CC-B1D5-F7D6CACA4CF7}"/>
                </a:ext>
              </a:extLst>
            </p:cNvPr>
            <p:cNvSpPr/>
            <p:nvPr/>
          </p:nvSpPr>
          <p:spPr>
            <a:xfrm>
              <a:off x="70993" y="-198897"/>
              <a:ext cx="12748442" cy="9732280"/>
            </a:xfrm>
            <a:prstGeom prst="rect">
              <a:avLst/>
            </a:prstGeom>
            <a:solidFill>
              <a:schemeClr val="accent4">
                <a:lumMod val="50000"/>
                <a:alpha val="651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solidFill>
                  <a:schemeClr val="bg1"/>
                </a:solidFill>
              </a:endParaRPr>
            </a:p>
          </p:txBody>
        </p:sp>
        <p:sp>
          <p:nvSpPr>
            <p:cNvPr id="42" name="TextBox 41">
              <a:extLst>
                <a:ext uri="{FF2B5EF4-FFF2-40B4-BE49-F238E27FC236}">
                  <a16:creationId xmlns:a16="http://schemas.microsoft.com/office/drawing/2014/main" id="{7B302967-9810-4E24-AAA0-5957C4E39621}"/>
                </a:ext>
              </a:extLst>
            </p:cNvPr>
            <p:cNvSpPr txBox="1"/>
            <p:nvPr/>
          </p:nvSpPr>
          <p:spPr>
            <a:xfrm>
              <a:off x="12160" y="2097096"/>
              <a:ext cx="12169858" cy="6001643"/>
            </a:xfrm>
            <a:prstGeom prst="rect">
              <a:avLst/>
            </a:prstGeom>
            <a:noFill/>
          </p:spPr>
          <p:txBody>
            <a:bodyPr wrap="square" rtlCol="0">
              <a:spAutoFit/>
            </a:bodyPr>
            <a:lstStyle/>
            <a:p>
              <a:pPr algn="ctr"/>
              <a:endParaRPr lang="en-GB" sz="4400" b="1" dirty="0">
                <a:solidFill>
                  <a:schemeClr val="bg1"/>
                </a:solidFill>
                <a:latin typeface="Times New Roman" panose="02020603050405020304" pitchFamily="18" charset="0"/>
                <a:cs typeface="Times New Roman" panose="02020603050405020304" pitchFamily="18" charset="0"/>
              </a:endParaRPr>
            </a:p>
            <a:p>
              <a:pPr algn="ctr"/>
              <a:r>
                <a:rPr lang="en-GB" sz="4400" b="1" dirty="0">
                  <a:solidFill>
                    <a:schemeClr val="bg1"/>
                  </a:solidFill>
                  <a:cs typeface="+mj-cs"/>
                </a:rPr>
                <a:t>The Women Empowerment Organization Award</a:t>
              </a:r>
            </a:p>
            <a:p>
              <a:pPr algn="ctr"/>
              <a:endParaRPr lang="en-GB" sz="4400" b="1" dirty="0">
                <a:solidFill>
                  <a:schemeClr val="bg1"/>
                </a:solidFill>
                <a:cs typeface="+mj-cs"/>
              </a:endParaRPr>
            </a:p>
            <a:p>
              <a:pPr algn="ctr"/>
              <a:endParaRPr lang="en-GB" sz="4400" b="1" dirty="0">
                <a:solidFill>
                  <a:schemeClr val="bg1"/>
                </a:solidFill>
                <a:cs typeface="+mj-cs"/>
              </a:endParaRPr>
            </a:p>
            <a:p>
              <a:pPr algn="ctr"/>
              <a:endParaRPr lang="en-GB" sz="4400" b="1" dirty="0">
                <a:solidFill>
                  <a:schemeClr val="bg1"/>
                </a:solidFill>
                <a:cs typeface="+mj-cs"/>
              </a:endParaRPr>
            </a:p>
            <a:p>
              <a:pPr algn="ctr"/>
              <a:r>
                <a:rPr lang="en-GB" sz="4000" b="1" dirty="0">
                  <a:solidFill>
                    <a:schemeClr val="bg1"/>
                  </a:solidFill>
                  <a:cs typeface="+mj-cs"/>
                </a:rPr>
                <a:t>Emirates Women Award 19</a:t>
              </a:r>
              <a:r>
                <a:rPr lang="en-GB" sz="4000" b="1" baseline="30000" dirty="0">
                  <a:solidFill>
                    <a:schemeClr val="bg1"/>
                  </a:solidFill>
                  <a:cs typeface="+mj-cs"/>
                </a:rPr>
                <a:t>th</a:t>
              </a:r>
              <a:r>
                <a:rPr lang="en-GB" sz="4000" b="1" dirty="0">
                  <a:solidFill>
                    <a:schemeClr val="bg1"/>
                  </a:solidFill>
                  <a:cs typeface="+mj-cs"/>
                </a:rPr>
                <a:t> Cycle </a:t>
              </a:r>
            </a:p>
            <a:p>
              <a:pPr algn="ctr"/>
              <a:endParaRPr lang="en-US" sz="4400" b="1" dirty="0">
                <a:solidFill>
                  <a:schemeClr val="bg1"/>
                </a:solidFill>
                <a:latin typeface="Times New Roman" panose="02020603050405020304" pitchFamily="18" charset="0"/>
                <a:cs typeface="Times New Roman" panose="02020603050405020304" pitchFamily="18" charset="0"/>
              </a:endParaRPr>
            </a:p>
            <a:p>
              <a:pPr algn="ctr"/>
              <a:endParaRPr lang="en-US" sz="4400" b="1" dirty="0">
                <a:solidFill>
                  <a:schemeClr val="bg1"/>
                </a:solidFill>
                <a:latin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cs typeface="Times New Roman" panose="02020603050405020304" pitchFamily="18" charset="0"/>
                </a:rPr>
                <a:t>Submission Form 2023</a:t>
              </a:r>
              <a:endParaRPr lang="ar-AE" sz="3600" b="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F3B10E4-E065-7145-A295-3EC27D9CE898}"/>
                </a:ext>
              </a:extLst>
            </p:cNvPr>
            <p:cNvSpPr/>
            <p:nvPr/>
          </p:nvSpPr>
          <p:spPr>
            <a:xfrm>
              <a:off x="26579" y="-216586"/>
              <a:ext cx="12798400" cy="138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pic>
          <p:nvPicPr>
            <p:cNvPr id="3" name="Picture 2" descr="Logo, company name&#10;&#10;Description automatically generated">
              <a:extLst>
                <a:ext uri="{FF2B5EF4-FFF2-40B4-BE49-F238E27FC236}">
                  <a16:creationId xmlns:a16="http://schemas.microsoft.com/office/drawing/2014/main" id="{EAF3AAA1-CA51-F54C-9E48-1891F054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8" y="-92831"/>
              <a:ext cx="1726667" cy="1165500"/>
            </a:xfrm>
            <a:prstGeom prst="rect">
              <a:avLst/>
            </a:prstGeom>
          </p:spPr>
        </p:pic>
        <p:pic>
          <p:nvPicPr>
            <p:cNvPr id="11" name="Picture 10" descr="Logo&#10;&#10;Description automatically generated">
              <a:extLst>
                <a:ext uri="{FF2B5EF4-FFF2-40B4-BE49-F238E27FC236}">
                  <a16:creationId xmlns:a16="http://schemas.microsoft.com/office/drawing/2014/main" id="{B7F1E3E2-1634-8F43-B3D7-F220D50E0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3165" y="-107119"/>
              <a:ext cx="1799758" cy="1175351"/>
            </a:xfrm>
            <a:prstGeom prst="rect">
              <a:avLst/>
            </a:prstGeom>
            <a:solidFill>
              <a:schemeClr val="bg1"/>
            </a:solidFill>
          </p:spPr>
        </p:pic>
      </p:grpSp>
      <p:grpSp>
        <p:nvGrpSpPr>
          <p:cNvPr id="10" name="Group 9">
            <a:extLst>
              <a:ext uri="{FF2B5EF4-FFF2-40B4-BE49-F238E27FC236}">
                <a16:creationId xmlns:a16="http://schemas.microsoft.com/office/drawing/2014/main" id="{74D544F0-ABFE-2F45-8999-440DADFF27F3}"/>
              </a:ext>
            </a:extLst>
          </p:cNvPr>
          <p:cNvGrpSpPr/>
          <p:nvPr/>
        </p:nvGrpSpPr>
        <p:grpSpPr>
          <a:xfrm>
            <a:off x="1670033" y="9163865"/>
            <a:ext cx="9461534" cy="400110"/>
            <a:chOff x="2062878" y="9178275"/>
            <a:chExt cx="8312320" cy="400110"/>
          </a:xfrm>
        </p:grpSpPr>
        <p:sp>
          <p:nvSpPr>
            <p:cNvPr id="14" name="Rectangle 13">
              <a:extLst>
                <a:ext uri="{FF2B5EF4-FFF2-40B4-BE49-F238E27FC236}">
                  <a16:creationId xmlns:a16="http://schemas.microsoft.com/office/drawing/2014/main" id="{73FC30EC-C567-824A-8B80-0F7AC9BF936A}"/>
                </a:ext>
              </a:extLst>
            </p:cNvPr>
            <p:cNvSpPr/>
            <p:nvPr/>
          </p:nvSpPr>
          <p:spPr>
            <a:xfrm>
              <a:off x="2062878" y="9178275"/>
              <a:ext cx="8312320" cy="400110"/>
            </a:xfrm>
            <a:prstGeom prst="rect">
              <a:avLst/>
            </a:prstGeom>
          </p:spPr>
          <p:txBody>
            <a:bodyPr wrap="square">
              <a:spAutoFit/>
            </a:bodyPr>
            <a:lstStyle/>
            <a:p>
              <a:r>
                <a:rPr lang="en-US" sz="2000" dirty="0">
                  <a:solidFill>
                    <a:schemeClr val="bg1"/>
                  </a:solidFill>
                </a:rPr>
                <a:t>Copyright       Emirates Women Award (2003 – 2023) www.ewa.ae All Rights Reserved </a:t>
              </a:r>
            </a:p>
          </p:txBody>
        </p:sp>
        <p:pic>
          <p:nvPicPr>
            <p:cNvPr id="9" name="Graphic 8" descr="Badge Copyright outline">
              <a:extLst>
                <a:ext uri="{FF2B5EF4-FFF2-40B4-BE49-F238E27FC236}">
                  <a16:creationId xmlns:a16="http://schemas.microsoft.com/office/drawing/2014/main" id="{C5714D2B-7021-324B-94F8-1E3C3D9512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9767" y="9186943"/>
              <a:ext cx="386321" cy="386321"/>
            </a:xfrm>
            <a:prstGeom prst="rect">
              <a:avLst/>
            </a:prstGeom>
          </p:spPr>
        </p:pic>
      </p:grpSp>
      <p:sp>
        <p:nvSpPr>
          <p:cNvPr id="8" name="TextBox 7">
            <a:extLst>
              <a:ext uri="{FF2B5EF4-FFF2-40B4-BE49-F238E27FC236}">
                <a16:creationId xmlns:a16="http://schemas.microsoft.com/office/drawing/2014/main" id="{ED52B8A4-6253-83F8-1F25-540ADBE4EE4D}"/>
              </a:ext>
            </a:extLst>
          </p:cNvPr>
          <p:cNvSpPr txBox="1"/>
          <p:nvPr/>
        </p:nvSpPr>
        <p:spPr>
          <a:xfrm>
            <a:off x="3203972" y="3856338"/>
            <a:ext cx="6407944" cy="312650"/>
          </a:xfrm>
          <a:prstGeom prst="rect">
            <a:avLst/>
          </a:prstGeom>
          <a:noFill/>
        </p:spPr>
        <p:txBody>
          <a:bodyPr wrap="square">
            <a:spAutoFit/>
          </a:bodyPr>
          <a:lstStyle/>
          <a:p>
            <a:pPr algn="just">
              <a:lnSpc>
                <a:spcPct val="107000"/>
              </a:lnSpc>
              <a:spcAft>
                <a:spcPts val="800"/>
              </a:spcAft>
            </a:pPr>
            <a:endParaRPr lang="en-AE"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070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492443"/>
          </a:xfrm>
          <a:prstGeom prst="rect">
            <a:avLst/>
          </a:prstGeom>
          <a:noFill/>
        </p:spPr>
        <p:txBody>
          <a:bodyPr wrap="square" rtlCol="0">
            <a:spAutoFit/>
          </a:bodyPr>
          <a:lstStyle/>
          <a:p>
            <a:pPr algn="ctr"/>
            <a:r>
              <a:rPr lang="en-US" sz="2600" b="1" dirty="0">
                <a:solidFill>
                  <a:schemeClr val="bg1"/>
                </a:solidFill>
                <a:latin typeface="Times New Roman" panose="02020603050405020304" pitchFamily="18" charset="0"/>
                <a:cs typeface="Times New Roman" panose="02020603050405020304" pitchFamily="18" charset="0"/>
              </a:rPr>
              <a:t> More Evidence &amp; Supporting Documents ( if any)</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05</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06</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07</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08</a:t>
            </a:r>
          </a:p>
        </p:txBody>
      </p:sp>
      <p:pic>
        <p:nvPicPr>
          <p:cNvPr id="3" name="Graphic 2" descr="Badge 1 with solid fill">
            <a:extLst>
              <a:ext uri="{FF2B5EF4-FFF2-40B4-BE49-F238E27FC236}">
                <a16:creationId xmlns:a16="http://schemas.microsoft.com/office/drawing/2014/main" id="{94B48994-58DB-F697-FE92-9DB511DE73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9050"/>
            <a:ext cx="819150" cy="819150"/>
          </a:xfrm>
          <a:prstGeom prst="rect">
            <a:avLst/>
          </a:prstGeom>
        </p:spPr>
      </p:pic>
    </p:spTree>
    <p:extLst>
      <p:ext uri="{BB962C8B-B14F-4D97-AF65-F5344CB8AC3E}">
        <p14:creationId xmlns:p14="http://schemas.microsoft.com/office/powerpoint/2010/main" val="359669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3A540F4-2F1E-46C8-A08A-72B17D1583CE}"/>
              </a:ext>
            </a:extLst>
          </p:cNvPr>
          <p:cNvSpPr/>
          <p:nvPr/>
        </p:nvSpPr>
        <p:spPr>
          <a:xfrm>
            <a:off x="376436" y="2088487"/>
            <a:ext cx="12238016" cy="651051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a:extLst>
              <a:ext uri="{FF2B5EF4-FFF2-40B4-BE49-F238E27FC236}">
                <a16:creationId xmlns:a16="http://schemas.microsoft.com/office/drawing/2014/main" id="{693239C8-BAA0-5340-97E9-B4F17A4A4126}"/>
              </a:ext>
            </a:extLst>
          </p:cNvPr>
          <p:cNvGrpSpPr/>
          <p:nvPr/>
        </p:nvGrpSpPr>
        <p:grpSpPr>
          <a:xfrm>
            <a:off x="3867680" y="1585856"/>
            <a:ext cx="4856690" cy="548639"/>
            <a:chOff x="8533893" y="1851149"/>
            <a:chExt cx="3504647" cy="548639"/>
          </a:xfrm>
        </p:grpSpPr>
        <p:sp>
          <p:nvSpPr>
            <p:cNvPr id="83" name="Isosceles Triangle 82">
              <a:extLst>
                <a:ext uri="{FF2B5EF4-FFF2-40B4-BE49-F238E27FC236}">
                  <a16:creationId xmlns:a16="http://schemas.microsoft.com/office/drawing/2014/main" id="{E5976D65-5EE8-42BB-A79B-BC79999BE0D0}"/>
                </a:ext>
              </a:extLst>
            </p:cNvPr>
            <p:cNvSpPr/>
            <p:nvPr/>
          </p:nvSpPr>
          <p:spPr>
            <a:xfrm>
              <a:off x="8533893" y="1851149"/>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4" name="Isosceles Triangle 83">
              <a:extLst>
                <a:ext uri="{FF2B5EF4-FFF2-40B4-BE49-F238E27FC236}">
                  <a16:creationId xmlns:a16="http://schemas.microsoft.com/office/drawing/2014/main" id="{05C42C6F-551A-4771-AFA2-6BF637C57907}"/>
                </a:ext>
              </a:extLst>
            </p:cNvPr>
            <p:cNvSpPr/>
            <p:nvPr/>
          </p:nvSpPr>
          <p:spPr>
            <a:xfrm rot="5400000">
              <a:off x="11836568" y="1917462"/>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6" name="Rectangle 85">
              <a:extLst>
                <a:ext uri="{FF2B5EF4-FFF2-40B4-BE49-F238E27FC236}">
                  <a16:creationId xmlns:a16="http://schemas.microsoft.com/office/drawing/2014/main" id="{D06688A6-2091-4B96-BC3A-8B1A685285EE}"/>
                </a:ext>
              </a:extLst>
            </p:cNvPr>
            <p:cNvSpPr/>
            <p:nvPr/>
          </p:nvSpPr>
          <p:spPr>
            <a:xfrm>
              <a:off x="8685112" y="1851149"/>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latin typeface="Cairo" panose="00000500000000000000" pitchFamily="2" charset="-78"/>
                  <a:cs typeface="Cairo" panose="00000500000000000000" pitchFamily="2" charset="-78"/>
                </a:rPr>
                <a:t>Criteria</a:t>
              </a:r>
              <a:endParaRPr lang="en-US" sz="2800" b="1" dirty="0">
                <a:latin typeface="Cairo" panose="00000500000000000000" pitchFamily="2" charset="-78"/>
                <a:cs typeface="Cairo" panose="00000500000000000000" pitchFamily="2" charset="-78"/>
              </a:endParaRPr>
            </a:p>
          </p:txBody>
        </p:sp>
      </p:grpSp>
      <p:sp>
        <p:nvSpPr>
          <p:cNvPr id="87" name="TextBox 86">
            <a:extLst>
              <a:ext uri="{FF2B5EF4-FFF2-40B4-BE49-F238E27FC236}">
                <a16:creationId xmlns:a16="http://schemas.microsoft.com/office/drawing/2014/main" id="{9934653E-2F41-4F46-B4B2-7417BC366203}"/>
              </a:ext>
            </a:extLst>
          </p:cNvPr>
          <p:cNvSpPr txBox="1"/>
          <p:nvPr/>
        </p:nvSpPr>
        <p:spPr>
          <a:xfrm>
            <a:off x="376436" y="2707159"/>
            <a:ext cx="12048728" cy="4770537"/>
          </a:xfrm>
          <a:prstGeom prst="rect">
            <a:avLst/>
          </a:prstGeom>
          <a:noFill/>
        </p:spPr>
        <p:txBody>
          <a:bodyPr wrap="square" rtlCol="0">
            <a:spAutoFit/>
          </a:bodyPr>
          <a:lstStyle/>
          <a:p>
            <a:pPr>
              <a:spcBef>
                <a:spcPts val="1229"/>
              </a:spcBef>
              <a:spcAft>
                <a:spcPts val="1229"/>
              </a:spcAft>
            </a:pPr>
            <a:r>
              <a:rPr lang="en-GB" sz="2800" b="1" dirty="0">
                <a:solidFill>
                  <a:schemeClr val="accent4">
                    <a:lumMod val="50000"/>
                  </a:schemeClr>
                </a:solidFill>
                <a:latin typeface="Times New Roman" panose="02020603050405020304" pitchFamily="18" charset="0"/>
                <a:cs typeface="Times New Roman" panose="02020603050405020304" pitchFamily="18" charset="0"/>
              </a:rPr>
              <a:t>This criterion evaluates the degree to which an organization has established a workplace culture that values diversity and equity. The organization must demonstrate that they provide equal opportunities, fair compensation, and a safe and inclusive work environment to all employees, regardless of gender.</a:t>
            </a:r>
          </a:p>
          <a:p>
            <a:pPr>
              <a:spcBef>
                <a:spcPts val="1229"/>
              </a:spcBef>
              <a:spcAft>
                <a:spcPts val="1229"/>
              </a:spcAft>
            </a:pPr>
            <a:r>
              <a:rPr lang="en-GB" sz="2800" b="1" dirty="0">
                <a:solidFill>
                  <a:schemeClr val="accent4">
                    <a:lumMod val="50000"/>
                  </a:schemeClr>
                </a:solidFill>
                <a:latin typeface="Times New Roman" panose="02020603050405020304" pitchFamily="18" charset="0"/>
                <a:cs typeface="Times New Roman" panose="02020603050405020304" pitchFamily="18" charset="0"/>
              </a:rPr>
              <a:t>Examples of Performance measures:</a:t>
            </a:r>
          </a:p>
          <a:p>
            <a:pPr marL="457200" indent="-457200">
              <a:spcBef>
                <a:spcPts val="1229"/>
              </a:spcBef>
              <a:spcAft>
                <a:spcPts val="1229"/>
              </a:spcAft>
              <a:buFont typeface="Wingdings" panose="05000000000000000000" pitchFamily="2" charset="2"/>
              <a:buChar char="q"/>
            </a:pPr>
            <a:r>
              <a:rPr lang="en-GB" sz="2800" b="1" dirty="0">
                <a:solidFill>
                  <a:schemeClr val="accent4">
                    <a:lumMod val="50000"/>
                  </a:schemeClr>
                </a:solidFill>
                <a:latin typeface="Times New Roman" panose="02020603050405020304" pitchFamily="18" charset="0"/>
                <a:cs typeface="Times New Roman" panose="02020603050405020304" pitchFamily="18" charset="0"/>
              </a:rPr>
              <a:t>The ratio of female to male employees in each job level.</a:t>
            </a:r>
          </a:p>
          <a:p>
            <a:pPr marL="457200" indent="-457200">
              <a:spcBef>
                <a:spcPts val="1229"/>
              </a:spcBef>
              <a:spcAft>
                <a:spcPts val="1229"/>
              </a:spcAft>
              <a:buFont typeface="Wingdings" panose="05000000000000000000" pitchFamily="2" charset="2"/>
              <a:buChar char="q"/>
            </a:pPr>
            <a:r>
              <a:rPr lang="en-GB" sz="2800" b="1" dirty="0">
                <a:solidFill>
                  <a:schemeClr val="accent4">
                    <a:lumMod val="50000"/>
                  </a:schemeClr>
                </a:solidFill>
                <a:latin typeface="Times New Roman" panose="02020603050405020304" pitchFamily="18" charset="0"/>
                <a:cs typeface="Times New Roman" panose="02020603050405020304" pitchFamily="18" charset="0"/>
              </a:rPr>
              <a:t>The gender pay gap between female and male employees in similar roles.</a:t>
            </a:r>
          </a:p>
          <a:p>
            <a:pPr marL="457200" indent="-457200">
              <a:spcBef>
                <a:spcPts val="1229"/>
              </a:spcBef>
              <a:spcAft>
                <a:spcPts val="1229"/>
              </a:spcAft>
              <a:buFont typeface="Wingdings" panose="05000000000000000000" pitchFamily="2" charset="2"/>
              <a:buChar char="q"/>
            </a:pPr>
            <a:r>
              <a:rPr lang="en-GB" sz="2800" b="1" dirty="0">
                <a:solidFill>
                  <a:schemeClr val="accent4">
                    <a:lumMod val="50000"/>
                  </a:schemeClr>
                </a:solidFill>
                <a:latin typeface="Times New Roman" panose="02020603050405020304" pitchFamily="18" charset="0"/>
                <a:cs typeface="Times New Roman" panose="02020603050405020304" pitchFamily="18" charset="0"/>
              </a:rPr>
              <a:t>The number of complaints related to gender discrimination or harassment</a:t>
            </a:r>
          </a:p>
        </p:txBody>
      </p:sp>
      <p:grpSp>
        <p:nvGrpSpPr>
          <p:cNvPr id="26" name="Group 25">
            <a:extLst>
              <a:ext uri="{FF2B5EF4-FFF2-40B4-BE49-F238E27FC236}">
                <a16:creationId xmlns:a16="http://schemas.microsoft.com/office/drawing/2014/main" id="{DCC2AC60-F420-3E44-8175-71B9E137F9E1}"/>
              </a:ext>
            </a:extLst>
          </p:cNvPr>
          <p:cNvGrpSpPr/>
          <p:nvPr/>
        </p:nvGrpSpPr>
        <p:grpSpPr>
          <a:xfrm>
            <a:off x="0" y="-19050"/>
            <a:ext cx="12801600" cy="798735"/>
            <a:chOff x="0" y="-19050"/>
            <a:chExt cx="12801600" cy="798735"/>
          </a:xfrm>
        </p:grpSpPr>
        <p:sp>
          <p:nvSpPr>
            <p:cNvPr id="27" name="Rectangle 26">
              <a:extLst>
                <a:ext uri="{FF2B5EF4-FFF2-40B4-BE49-F238E27FC236}">
                  <a16:creationId xmlns:a16="http://schemas.microsoft.com/office/drawing/2014/main" id="{13E533F9-AD21-B64F-8BE9-B720BD69E7F1}"/>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8" name="TextBox 27">
              <a:extLst>
                <a:ext uri="{FF2B5EF4-FFF2-40B4-BE49-F238E27FC236}">
                  <a16:creationId xmlns:a16="http://schemas.microsoft.com/office/drawing/2014/main" id="{A6F57B1A-52A3-6E4B-9A7A-9970872CE624}"/>
                </a:ext>
              </a:extLst>
            </p:cNvPr>
            <p:cNvSpPr txBox="1"/>
            <p:nvPr/>
          </p:nvSpPr>
          <p:spPr>
            <a:xfrm>
              <a:off x="285750" y="100695"/>
              <a:ext cx="1202055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Commitment to Gender Equality:</a:t>
              </a:r>
            </a:p>
          </p:txBody>
        </p:sp>
      </p:grpSp>
      <p:pic>
        <p:nvPicPr>
          <p:cNvPr id="2" name="Graphic 1" descr="Badge with solid fill">
            <a:extLst>
              <a:ext uri="{FF2B5EF4-FFF2-40B4-BE49-F238E27FC236}">
                <a16:creationId xmlns:a16="http://schemas.microsoft.com/office/drawing/2014/main" id="{D7205D19-4835-18BD-08CD-AC1F391F90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96" y="-15672"/>
            <a:ext cx="800100" cy="800100"/>
          </a:xfrm>
          <a:prstGeom prst="rect">
            <a:avLst/>
          </a:prstGeom>
        </p:spPr>
      </p:pic>
    </p:spTree>
    <p:extLst>
      <p:ext uri="{BB962C8B-B14F-4D97-AF65-F5344CB8AC3E}">
        <p14:creationId xmlns:p14="http://schemas.microsoft.com/office/powerpoint/2010/main" val="26741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332537" y="57151"/>
            <a:ext cx="10997576"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Please limit your answer up to 500 words only:</a:t>
            </a:r>
          </a:p>
        </p:txBody>
      </p:sp>
      <p:pic>
        <p:nvPicPr>
          <p:cNvPr id="4" name="Graphic 3" descr="Badge with solid fill">
            <a:extLst>
              <a:ext uri="{FF2B5EF4-FFF2-40B4-BE49-F238E27FC236}">
                <a16:creationId xmlns:a16="http://schemas.microsoft.com/office/drawing/2014/main" id="{B6B283C7-A06C-6117-28CA-9A888811D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168" y="-15672"/>
            <a:ext cx="800100" cy="800100"/>
          </a:xfrm>
          <a:prstGeom prst="rect">
            <a:avLst/>
          </a:prstGeom>
        </p:spPr>
      </p:pic>
    </p:spTree>
    <p:extLst>
      <p:ext uri="{BB962C8B-B14F-4D97-AF65-F5344CB8AC3E}">
        <p14:creationId xmlns:p14="http://schemas.microsoft.com/office/powerpoint/2010/main" val="387003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804025" y="86409"/>
            <a:ext cx="9640263"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To continue the answer up to 500 words only:</a:t>
            </a:r>
          </a:p>
        </p:txBody>
      </p:sp>
      <p:pic>
        <p:nvPicPr>
          <p:cNvPr id="4" name="Graphic 3" descr="Badge with solid fill">
            <a:extLst>
              <a:ext uri="{FF2B5EF4-FFF2-40B4-BE49-F238E27FC236}">
                <a16:creationId xmlns:a16="http://schemas.microsoft.com/office/drawing/2014/main" id="{E744FD38-37E7-C45C-098D-33631F37F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96" y="-15672"/>
            <a:ext cx="800100" cy="800100"/>
          </a:xfrm>
          <a:prstGeom prst="rect">
            <a:avLst/>
          </a:prstGeom>
        </p:spPr>
      </p:pic>
    </p:spTree>
    <p:extLst>
      <p:ext uri="{BB962C8B-B14F-4D97-AF65-F5344CB8AC3E}">
        <p14:creationId xmlns:p14="http://schemas.microsoft.com/office/powerpoint/2010/main" val="388190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  Evidence &amp; supporting Documents – (Photos / Videos attachments Maximum 8)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4" name="Graphic 3" descr="Badge with solid fill">
            <a:extLst>
              <a:ext uri="{FF2B5EF4-FFF2-40B4-BE49-F238E27FC236}">
                <a16:creationId xmlns:a16="http://schemas.microsoft.com/office/drawing/2014/main" id="{BD36775A-DAA4-11EC-9603-97A4464C1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40" y="-15672"/>
            <a:ext cx="800100" cy="800100"/>
          </a:xfrm>
          <a:prstGeom prst="rect">
            <a:avLst/>
          </a:prstGeom>
        </p:spPr>
      </p:pic>
    </p:spTree>
    <p:extLst>
      <p:ext uri="{BB962C8B-B14F-4D97-AF65-F5344CB8AC3E}">
        <p14:creationId xmlns:p14="http://schemas.microsoft.com/office/powerpoint/2010/main" val="403678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 More Evidence &amp; Supporting Documents ( if any)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05</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06</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07</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08</a:t>
            </a:r>
          </a:p>
        </p:txBody>
      </p:sp>
      <p:pic>
        <p:nvPicPr>
          <p:cNvPr id="3" name="Graphic 2" descr="Badge with solid fill">
            <a:extLst>
              <a:ext uri="{FF2B5EF4-FFF2-40B4-BE49-F238E27FC236}">
                <a16:creationId xmlns:a16="http://schemas.microsoft.com/office/drawing/2014/main" id="{C6169371-E91A-D931-6542-32008A2D55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96" y="-15672"/>
            <a:ext cx="800100" cy="800100"/>
          </a:xfrm>
          <a:prstGeom prst="rect">
            <a:avLst/>
          </a:prstGeom>
        </p:spPr>
      </p:pic>
    </p:spTree>
    <p:extLst>
      <p:ext uri="{BB962C8B-B14F-4D97-AF65-F5344CB8AC3E}">
        <p14:creationId xmlns:p14="http://schemas.microsoft.com/office/powerpoint/2010/main" val="400193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3A540F4-2F1E-46C8-A08A-72B17D1583CE}"/>
              </a:ext>
            </a:extLst>
          </p:cNvPr>
          <p:cNvSpPr/>
          <p:nvPr/>
        </p:nvSpPr>
        <p:spPr>
          <a:xfrm>
            <a:off x="237066" y="1345551"/>
            <a:ext cx="12377386" cy="728846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a:extLst>
              <a:ext uri="{FF2B5EF4-FFF2-40B4-BE49-F238E27FC236}">
                <a16:creationId xmlns:a16="http://schemas.microsoft.com/office/drawing/2014/main" id="{693239C8-BAA0-5340-97E9-B4F17A4A4126}"/>
              </a:ext>
            </a:extLst>
          </p:cNvPr>
          <p:cNvGrpSpPr/>
          <p:nvPr/>
        </p:nvGrpSpPr>
        <p:grpSpPr>
          <a:xfrm>
            <a:off x="3638552" y="1002200"/>
            <a:ext cx="4856690" cy="548639"/>
            <a:chOff x="8533893" y="1851149"/>
            <a:chExt cx="3504647" cy="548639"/>
          </a:xfrm>
        </p:grpSpPr>
        <p:sp>
          <p:nvSpPr>
            <p:cNvPr id="83" name="Isosceles Triangle 82">
              <a:extLst>
                <a:ext uri="{FF2B5EF4-FFF2-40B4-BE49-F238E27FC236}">
                  <a16:creationId xmlns:a16="http://schemas.microsoft.com/office/drawing/2014/main" id="{E5976D65-5EE8-42BB-A79B-BC79999BE0D0}"/>
                </a:ext>
              </a:extLst>
            </p:cNvPr>
            <p:cNvSpPr/>
            <p:nvPr/>
          </p:nvSpPr>
          <p:spPr>
            <a:xfrm>
              <a:off x="8533893" y="1851149"/>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4" name="Isosceles Triangle 83">
              <a:extLst>
                <a:ext uri="{FF2B5EF4-FFF2-40B4-BE49-F238E27FC236}">
                  <a16:creationId xmlns:a16="http://schemas.microsoft.com/office/drawing/2014/main" id="{05C42C6F-551A-4771-AFA2-6BF637C57907}"/>
                </a:ext>
              </a:extLst>
            </p:cNvPr>
            <p:cNvSpPr/>
            <p:nvPr/>
          </p:nvSpPr>
          <p:spPr>
            <a:xfrm rot="5400000">
              <a:off x="11836568" y="1917462"/>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6" name="Rectangle 85">
              <a:extLst>
                <a:ext uri="{FF2B5EF4-FFF2-40B4-BE49-F238E27FC236}">
                  <a16:creationId xmlns:a16="http://schemas.microsoft.com/office/drawing/2014/main" id="{D06688A6-2091-4B96-BC3A-8B1A685285EE}"/>
                </a:ext>
              </a:extLst>
            </p:cNvPr>
            <p:cNvSpPr/>
            <p:nvPr/>
          </p:nvSpPr>
          <p:spPr>
            <a:xfrm>
              <a:off x="8685112" y="1851149"/>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latin typeface="Cairo" panose="00000500000000000000" pitchFamily="2" charset="-78"/>
                  <a:cs typeface="Cairo" panose="00000500000000000000" pitchFamily="2" charset="-78"/>
                </a:rPr>
                <a:t>Criteria</a:t>
              </a:r>
              <a:endParaRPr lang="en-US" sz="2800" b="1" dirty="0">
                <a:latin typeface="Cairo" panose="00000500000000000000" pitchFamily="2" charset="-78"/>
                <a:cs typeface="Cairo" panose="00000500000000000000" pitchFamily="2" charset="-78"/>
              </a:endParaRPr>
            </a:p>
          </p:txBody>
        </p:sp>
      </p:grpSp>
      <p:sp>
        <p:nvSpPr>
          <p:cNvPr id="87" name="TextBox 86">
            <a:extLst>
              <a:ext uri="{FF2B5EF4-FFF2-40B4-BE49-F238E27FC236}">
                <a16:creationId xmlns:a16="http://schemas.microsoft.com/office/drawing/2014/main" id="{9934653E-2F41-4F46-B4B2-7417BC366203}"/>
              </a:ext>
            </a:extLst>
          </p:cNvPr>
          <p:cNvSpPr txBox="1"/>
          <p:nvPr/>
        </p:nvSpPr>
        <p:spPr>
          <a:xfrm>
            <a:off x="392439" y="1894190"/>
            <a:ext cx="12048728" cy="6709529"/>
          </a:xfrm>
          <a:prstGeom prst="rect">
            <a:avLst/>
          </a:prstGeom>
          <a:noFill/>
        </p:spPr>
        <p:txBody>
          <a:bodyPr wrap="square" rtlCol="0">
            <a:spAutoFit/>
          </a:bodyPr>
          <a:lstStyle/>
          <a:p>
            <a:r>
              <a:rPr lang="en-US" sz="2800" b="1" dirty="0">
                <a:solidFill>
                  <a:schemeClr val="accent4">
                    <a:lumMod val="50000"/>
                  </a:schemeClr>
                </a:solidFill>
                <a:latin typeface="Times New Roman" panose="02020603050405020304" pitchFamily="18" charset="0"/>
                <a:cs typeface="Times New Roman" panose="02020603050405020304" pitchFamily="18" charset="0"/>
              </a:rPr>
              <a:t>This criterion evaluates the extent to which an organization provides opportunities for women's development and advancement. The organization must demonstrate that they prioritize the development of female employees and provide opportunities for advancement to positions of leadership and influence.</a:t>
            </a:r>
          </a:p>
          <a:p>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2800" b="1" dirty="0">
                <a:solidFill>
                  <a:schemeClr val="accent4">
                    <a:lumMod val="50000"/>
                  </a:schemeClr>
                </a:solidFill>
                <a:latin typeface="Times New Roman" panose="02020603050405020304" pitchFamily="18" charset="0"/>
                <a:cs typeface="Times New Roman" panose="02020603050405020304" pitchFamily="18" charset="0"/>
              </a:rPr>
              <a:t>Examples of Performance measures:</a:t>
            </a:r>
          </a:p>
          <a:p>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percentage of women who receive promotions.</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availability of development programs targeted towards women.</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percentage of female employees who participate in mentoring or coaching programs.</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average time it takes for women to be promoted to the next job level.</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retention rate of female employees compared to male employees.</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a:spcBef>
                <a:spcPts val="1229"/>
              </a:spcBef>
              <a:spcAft>
                <a:spcPts val="1229"/>
              </a:spcAft>
            </a:pPr>
            <a:endParaRPr lang="en-GB" sz="2800" b="1" dirty="0">
              <a:solidFill>
                <a:schemeClr val="accent4">
                  <a:lumMod val="50000"/>
                </a:schemeClr>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DCC2AC60-F420-3E44-8175-71B9E137F9E1}"/>
              </a:ext>
            </a:extLst>
          </p:cNvPr>
          <p:cNvGrpSpPr/>
          <p:nvPr/>
        </p:nvGrpSpPr>
        <p:grpSpPr>
          <a:xfrm>
            <a:off x="0" y="-19050"/>
            <a:ext cx="12801600" cy="798735"/>
            <a:chOff x="0" y="-19050"/>
            <a:chExt cx="12801600" cy="798735"/>
          </a:xfrm>
        </p:grpSpPr>
        <p:sp>
          <p:nvSpPr>
            <p:cNvPr id="27" name="Rectangle 26">
              <a:extLst>
                <a:ext uri="{FF2B5EF4-FFF2-40B4-BE49-F238E27FC236}">
                  <a16:creationId xmlns:a16="http://schemas.microsoft.com/office/drawing/2014/main" id="{13E533F9-AD21-B64F-8BE9-B720BD69E7F1}"/>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8" name="TextBox 27">
              <a:extLst>
                <a:ext uri="{FF2B5EF4-FFF2-40B4-BE49-F238E27FC236}">
                  <a16:creationId xmlns:a16="http://schemas.microsoft.com/office/drawing/2014/main" id="{A6F57B1A-52A3-6E4B-9A7A-9970872CE624}"/>
                </a:ext>
              </a:extLst>
            </p:cNvPr>
            <p:cNvSpPr txBox="1"/>
            <p:nvPr/>
          </p:nvSpPr>
          <p:spPr>
            <a:xfrm>
              <a:off x="285750" y="100695"/>
              <a:ext cx="1202055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Women’s Development and Advancement </a:t>
              </a:r>
            </a:p>
          </p:txBody>
        </p:sp>
      </p:grpSp>
      <p:pic>
        <p:nvPicPr>
          <p:cNvPr id="3" name="Graphic 2" descr="Badge 3 with solid fill">
            <a:extLst>
              <a:ext uri="{FF2B5EF4-FFF2-40B4-BE49-F238E27FC236}">
                <a16:creationId xmlns:a16="http://schemas.microsoft.com/office/drawing/2014/main" id="{36094BAA-6C3F-50FD-0721-B2D9D7FED5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03" y="-19050"/>
            <a:ext cx="841599" cy="841599"/>
          </a:xfrm>
          <a:prstGeom prst="rect">
            <a:avLst/>
          </a:prstGeom>
        </p:spPr>
      </p:pic>
    </p:spTree>
    <p:extLst>
      <p:ext uri="{BB962C8B-B14F-4D97-AF65-F5344CB8AC3E}">
        <p14:creationId xmlns:p14="http://schemas.microsoft.com/office/powerpoint/2010/main" val="16075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332537" y="57151"/>
            <a:ext cx="10997576"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Please limit your answer up to 500 words only:</a:t>
            </a:r>
          </a:p>
        </p:txBody>
      </p:sp>
      <p:pic>
        <p:nvPicPr>
          <p:cNvPr id="4" name="Graphic 3" descr="Badge 3 with solid fill">
            <a:extLst>
              <a:ext uri="{FF2B5EF4-FFF2-40B4-BE49-F238E27FC236}">
                <a16:creationId xmlns:a16="http://schemas.microsoft.com/office/drawing/2014/main" id="{EC64DC18-E3EC-4800-4523-4A8CCCDAD3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03" y="-19050"/>
            <a:ext cx="841599" cy="841599"/>
          </a:xfrm>
          <a:prstGeom prst="rect">
            <a:avLst/>
          </a:prstGeom>
        </p:spPr>
      </p:pic>
    </p:spTree>
    <p:extLst>
      <p:ext uri="{BB962C8B-B14F-4D97-AF65-F5344CB8AC3E}">
        <p14:creationId xmlns:p14="http://schemas.microsoft.com/office/powerpoint/2010/main" val="81032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804025" y="86409"/>
            <a:ext cx="9640263"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To continue the answer up to 500 words only:</a:t>
            </a:r>
          </a:p>
        </p:txBody>
      </p:sp>
      <p:pic>
        <p:nvPicPr>
          <p:cNvPr id="4" name="Graphic 3" descr="Badge 3 with solid fill">
            <a:extLst>
              <a:ext uri="{FF2B5EF4-FFF2-40B4-BE49-F238E27FC236}">
                <a16:creationId xmlns:a16="http://schemas.microsoft.com/office/drawing/2014/main" id="{6EE61C14-36C9-3CB2-BDE6-086998538B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531" y="-33338"/>
            <a:ext cx="841599" cy="841599"/>
          </a:xfrm>
          <a:prstGeom prst="rect">
            <a:avLst/>
          </a:prstGeom>
        </p:spPr>
      </p:pic>
    </p:spTree>
    <p:extLst>
      <p:ext uri="{BB962C8B-B14F-4D97-AF65-F5344CB8AC3E}">
        <p14:creationId xmlns:p14="http://schemas.microsoft.com/office/powerpoint/2010/main" val="528619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 Evidence &amp; supporting Documents – (Photos / Videos attachments Maximum 8)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3" name="Graphic 2" descr="Badge 3 with solid fill">
            <a:extLst>
              <a:ext uri="{FF2B5EF4-FFF2-40B4-BE49-F238E27FC236}">
                <a16:creationId xmlns:a16="http://schemas.microsoft.com/office/drawing/2014/main" id="{D6DAECA1-142C-80ED-A08C-6C40F8F6F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03" y="-47626"/>
            <a:ext cx="841599" cy="841599"/>
          </a:xfrm>
          <a:prstGeom prst="rect">
            <a:avLst/>
          </a:prstGeom>
        </p:spPr>
      </p:pic>
    </p:spTree>
    <p:extLst>
      <p:ext uri="{BB962C8B-B14F-4D97-AF65-F5344CB8AC3E}">
        <p14:creationId xmlns:p14="http://schemas.microsoft.com/office/powerpoint/2010/main" val="400783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690F525-DACA-4BB6-A865-84C2E23C3A5B}"/>
              </a:ext>
            </a:extLst>
          </p:cNvPr>
          <p:cNvSpPr txBox="1"/>
          <p:nvPr/>
        </p:nvSpPr>
        <p:spPr>
          <a:xfrm flipH="1">
            <a:off x="6633819" y="1891244"/>
            <a:ext cx="678063" cy="383182"/>
          </a:xfrm>
          <a:prstGeom prst="rect">
            <a:avLst/>
          </a:prstGeom>
          <a:noFill/>
        </p:spPr>
        <p:txBody>
          <a:bodyPr wrap="square" rtlCol="0">
            <a:spAutoFit/>
          </a:bodyPr>
          <a:lstStyle/>
          <a:p>
            <a:r>
              <a:rPr lang="en-US" sz="1890" b="1" dirty="0">
                <a:solidFill>
                  <a:schemeClr val="bg1"/>
                </a:solidFill>
              </a:rPr>
              <a:t>10</a:t>
            </a:r>
          </a:p>
        </p:txBody>
      </p:sp>
      <p:sp>
        <p:nvSpPr>
          <p:cNvPr id="136" name="TextBox 135">
            <a:extLst>
              <a:ext uri="{FF2B5EF4-FFF2-40B4-BE49-F238E27FC236}">
                <a16:creationId xmlns:a16="http://schemas.microsoft.com/office/drawing/2014/main" id="{6D6DE01F-9050-4BD6-8C0F-456286BB3887}"/>
              </a:ext>
            </a:extLst>
          </p:cNvPr>
          <p:cNvSpPr txBox="1"/>
          <p:nvPr/>
        </p:nvSpPr>
        <p:spPr>
          <a:xfrm>
            <a:off x="123572" y="9087978"/>
            <a:ext cx="6849278" cy="369332"/>
          </a:xfrm>
          <a:prstGeom prst="rect">
            <a:avLst/>
          </a:prstGeom>
          <a:noFill/>
        </p:spPr>
        <p:txBody>
          <a:bodyPr wrap="square">
            <a:spAutoFit/>
          </a:bodyPr>
          <a:lstStyle/>
          <a:p>
            <a:r>
              <a:rPr lang="en-US" sz="1800" dirty="0">
                <a:solidFill>
                  <a:schemeClr val="accent4">
                    <a:lumMod val="50000"/>
                  </a:schemeClr>
                </a:solidFill>
              </a:rPr>
              <a:t>Copyright    Emirates Women Award (2003 – 2023) All Rights Reserved </a:t>
            </a:r>
          </a:p>
        </p:txBody>
      </p:sp>
      <p:pic>
        <p:nvPicPr>
          <p:cNvPr id="137" name="Graphic 136" descr="Badge Copyright outline">
            <a:extLst>
              <a:ext uri="{FF2B5EF4-FFF2-40B4-BE49-F238E27FC236}">
                <a16:creationId xmlns:a16="http://schemas.microsoft.com/office/drawing/2014/main" id="{978A63F0-6DE3-404A-880A-2C370CAB5D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393" y="9087978"/>
            <a:ext cx="401237" cy="401237"/>
          </a:xfrm>
          <a:prstGeom prst="rect">
            <a:avLst/>
          </a:prstGeom>
        </p:spPr>
      </p:pic>
      <p:grpSp>
        <p:nvGrpSpPr>
          <p:cNvPr id="19" name="Group 18">
            <a:extLst>
              <a:ext uri="{FF2B5EF4-FFF2-40B4-BE49-F238E27FC236}">
                <a16:creationId xmlns:a16="http://schemas.microsoft.com/office/drawing/2014/main" id="{044D79B4-C730-7E65-B77F-23E9E7ED90B9}"/>
              </a:ext>
            </a:extLst>
          </p:cNvPr>
          <p:cNvGrpSpPr/>
          <p:nvPr/>
        </p:nvGrpSpPr>
        <p:grpSpPr>
          <a:xfrm>
            <a:off x="291679" y="204661"/>
            <a:ext cx="12208569" cy="1175351"/>
            <a:chOff x="248815" y="290389"/>
            <a:chExt cx="12208569" cy="1175351"/>
          </a:xfrm>
        </p:grpSpPr>
        <p:pic>
          <p:nvPicPr>
            <p:cNvPr id="17" name="Picture 16" descr="Logo, company name&#10;&#10;Description automatically generated">
              <a:extLst>
                <a:ext uri="{FF2B5EF4-FFF2-40B4-BE49-F238E27FC236}">
                  <a16:creationId xmlns:a16="http://schemas.microsoft.com/office/drawing/2014/main" id="{8FB2D3F2-C1B7-FE38-865B-725B956FD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815" y="295314"/>
              <a:ext cx="1726667" cy="1165500"/>
            </a:xfrm>
            <a:prstGeom prst="rect">
              <a:avLst/>
            </a:prstGeom>
          </p:spPr>
        </p:pic>
        <p:pic>
          <p:nvPicPr>
            <p:cNvPr id="18" name="Picture 17" descr="Logo&#10;&#10;Description automatically generated">
              <a:extLst>
                <a:ext uri="{FF2B5EF4-FFF2-40B4-BE49-F238E27FC236}">
                  <a16:creationId xmlns:a16="http://schemas.microsoft.com/office/drawing/2014/main" id="{F62C1574-6831-A9E9-7A1E-BEEB19815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7626" y="290389"/>
              <a:ext cx="1799758" cy="1175351"/>
            </a:xfrm>
            <a:prstGeom prst="rect">
              <a:avLst/>
            </a:prstGeom>
            <a:solidFill>
              <a:schemeClr val="bg1"/>
            </a:solidFill>
          </p:spPr>
        </p:pic>
      </p:grpSp>
      <p:pic>
        <p:nvPicPr>
          <p:cNvPr id="8" name="Picture 7" descr="A screenshot of a website&#10;&#10;Description automatically generated with low confidence">
            <a:extLst>
              <a:ext uri="{FF2B5EF4-FFF2-40B4-BE49-F238E27FC236}">
                <a16:creationId xmlns:a16="http://schemas.microsoft.com/office/drawing/2014/main" id="{80CD9A80-BC90-C857-F79E-1D18F88E42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Tree>
    <p:extLst>
      <p:ext uri="{BB962C8B-B14F-4D97-AF65-F5344CB8AC3E}">
        <p14:creationId xmlns:p14="http://schemas.microsoft.com/office/powerpoint/2010/main" val="195085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 More Evidence &amp; Supporting Documents ( if any)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05</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06</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07</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08</a:t>
            </a:r>
          </a:p>
        </p:txBody>
      </p:sp>
      <p:pic>
        <p:nvPicPr>
          <p:cNvPr id="4" name="Graphic 3" descr="Badge 3 with solid fill">
            <a:extLst>
              <a:ext uri="{FF2B5EF4-FFF2-40B4-BE49-F238E27FC236}">
                <a16:creationId xmlns:a16="http://schemas.microsoft.com/office/drawing/2014/main" id="{6A861671-791F-8F5E-04A9-9E3BF40F5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531" y="-33338"/>
            <a:ext cx="841599" cy="841599"/>
          </a:xfrm>
          <a:prstGeom prst="rect">
            <a:avLst/>
          </a:prstGeom>
        </p:spPr>
      </p:pic>
    </p:spTree>
    <p:extLst>
      <p:ext uri="{BB962C8B-B14F-4D97-AF65-F5344CB8AC3E}">
        <p14:creationId xmlns:p14="http://schemas.microsoft.com/office/powerpoint/2010/main" val="59549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3A540F4-2F1E-46C8-A08A-72B17D1583CE}"/>
              </a:ext>
            </a:extLst>
          </p:cNvPr>
          <p:cNvSpPr/>
          <p:nvPr/>
        </p:nvSpPr>
        <p:spPr>
          <a:xfrm>
            <a:off x="222888" y="1620812"/>
            <a:ext cx="12377386" cy="728846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a:extLst>
              <a:ext uri="{FF2B5EF4-FFF2-40B4-BE49-F238E27FC236}">
                <a16:creationId xmlns:a16="http://schemas.microsoft.com/office/drawing/2014/main" id="{693239C8-BAA0-5340-97E9-B4F17A4A4126}"/>
              </a:ext>
            </a:extLst>
          </p:cNvPr>
          <p:cNvGrpSpPr/>
          <p:nvPr/>
        </p:nvGrpSpPr>
        <p:grpSpPr>
          <a:xfrm>
            <a:off x="3972455" y="978595"/>
            <a:ext cx="4856690" cy="548639"/>
            <a:chOff x="8533893" y="1851149"/>
            <a:chExt cx="3504647" cy="548639"/>
          </a:xfrm>
        </p:grpSpPr>
        <p:sp>
          <p:nvSpPr>
            <p:cNvPr id="83" name="Isosceles Triangle 82">
              <a:extLst>
                <a:ext uri="{FF2B5EF4-FFF2-40B4-BE49-F238E27FC236}">
                  <a16:creationId xmlns:a16="http://schemas.microsoft.com/office/drawing/2014/main" id="{E5976D65-5EE8-42BB-A79B-BC79999BE0D0}"/>
                </a:ext>
              </a:extLst>
            </p:cNvPr>
            <p:cNvSpPr/>
            <p:nvPr/>
          </p:nvSpPr>
          <p:spPr>
            <a:xfrm>
              <a:off x="8533893" y="1851149"/>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4" name="Isosceles Triangle 83">
              <a:extLst>
                <a:ext uri="{FF2B5EF4-FFF2-40B4-BE49-F238E27FC236}">
                  <a16:creationId xmlns:a16="http://schemas.microsoft.com/office/drawing/2014/main" id="{05C42C6F-551A-4771-AFA2-6BF637C57907}"/>
                </a:ext>
              </a:extLst>
            </p:cNvPr>
            <p:cNvSpPr/>
            <p:nvPr/>
          </p:nvSpPr>
          <p:spPr>
            <a:xfrm rot="5400000">
              <a:off x="11836568" y="1917462"/>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6" name="Rectangle 85">
              <a:extLst>
                <a:ext uri="{FF2B5EF4-FFF2-40B4-BE49-F238E27FC236}">
                  <a16:creationId xmlns:a16="http://schemas.microsoft.com/office/drawing/2014/main" id="{D06688A6-2091-4B96-BC3A-8B1A685285EE}"/>
                </a:ext>
              </a:extLst>
            </p:cNvPr>
            <p:cNvSpPr/>
            <p:nvPr/>
          </p:nvSpPr>
          <p:spPr>
            <a:xfrm>
              <a:off x="8685112" y="1851149"/>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latin typeface="Cairo" panose="00000500000000000000" pitchFamily="2" charset="-78"/>
                  <a:cs typeface="Cairo" panose="00000500000000000000" pitchFamily="2" charset="-78"/>
                </a:rPr>
                <a:t>Criteria</a:t>
              </a:r>
              <a:endParaRPr lang="en-US" sz="2800" b="1" dirty="0">
                <a:latin typeface="Cairo" panose="00000500000000000000" pitchFamily="2" charset="-78"/>
                <a:cs typeface="Cairo" panose="00000500000000000000" pitchFamily="2" charset="-78"/>
              </a:endParaRPr>
            </a:p>
          </p:txBody>
        </p:sp>
      </p:grpSp>
      <p:sp>
        <p:nvSpPr>
          <p:cNvPr id="87" name="TextBox 86">
            <a:extLst>
              <a:ext uri="{FF2B5EF4-FFF2-40B4-BE49-F238E27FC236}">
                <a16:creationId xmlns:a16="http://schemas.microsoft.com/office/drawing/2014/main" id="{9934653E-2F41-4F46-B4B2-7417BC366203}"/>
              </a:ext>
            </a:extLst>
          </p:cNvPr>
          <p:cNvSpPr txBox="1"/>
          <p:nvPr/>
        </p:nvSpPr>
        <p:spPr>
          <a:xfrm>
            <a:off x="285750" y="1634613"/>
            <a:ext cx="12048728" cy="8433078"/>
          </a:xfrm>
          <a:prstGeom prst="rect">
            <a:avLst/>
          </a:prstGeom>
          <a:noFill/>
        </p:spPr>
        <p:txBody>
          <a:bodyPr wrap="square" rtlCol="0">
            <a:spAutoFit/>
          </a:bodyPr>
          <a:lstStyle/>
          <a:p>
            <a:r>
              <a:rPr lang="en-US" sz="2800" b="1" dirty="0">
                <a:solidFill>
                  <a:schemeClr val="accent4">
                    <a:lumMod val="50000"/>
                  </a:schemeClr>
                </a:solidFill>
                <a:latin typeface="Times New Roman" panose="02020603050405020304" pitchFamily="18" charset="0"/>
                <a:cs typeface="Times New Roman" panose="02020603050405020304" pitchFamily="18" charset="0"/>
              </a:rPr>
              <a:t>This criterion evaluates the extent to which an organization supports women's empowerment initiatives outside of its own operations. The organization must demonstrate that they support and contribute to initiatives aimed at empowering women in their community and beyond.</a:t>
            </a:r>
          </a:p>
          <a:p>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2800" b="1" dirty="0">
                <a:solidFill>
                  <a:schemeClr val="accent4">
                    <a:lumMod val="50000"/>
                  </a:schemeClr>
                </a:solidFill>
                <a:latin typeface="Times New Roman" panose="02020603050405020304" pitchFamily="18" charset="0"/>
                <a:cs typeface="Times New Roman" panose="02020603050405020304" pitchFamily="18" charset="0"/>
              </a:rPr>
              <a:t>Examples of Performance measures:</a:t>
            </a:r>
          </a:p>
          <a:p>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extent to which the organization is involved in women's empowerment initiatives in the community.</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amount of funding or resources allocated to support women's empowerment programs.</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impact of partnerships with local organizations that promote women's empowerment.</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number of women impacted by the organization's community involvement efforts.</a:t>
            </a:r>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800" b="1" dirty="0">
                <a:solidFill>
                  <a:schemeClr val="accent4">
                    <a:lumMod val="50000"/>
                  </a:schemeClr>
                </a:solidFill>
                <a:latin typeface="Times New Roman" panose="02020603050405020304" pitchFamily="18" charset="0"/>
                <a:cs typeface="Times New Roman" panose="02020603050405020304" pitchFamily="18" charset="0"/>
              </a:rPr>
              <a:t>The volunteer hours or donations contributed to women's empowerment initiatives.</a:t>
            </a:r>
          </a:p>
          <a:p>
            <a:pPr lvl="0"/>
            <a:endParaRPr lang="en-AE" sz="2800" b="1" dirty="0">
              <a:solidFill>
                <a:schemeClr val="accent4">
                  <a:lumMod val="50000"/>
                </a:schemeClr>
              </a:solidFill>
              <a:latin typeface="Times New Roman" panose="02020603050405020304" pitchFamily="18" charset="0"/>
              <a:cs typeface="Times New Roman" panose="02020603050405020304" pitchFamily="18" charset="0"/>
            </a:endParaRPr>
          </a:p>
          <a:p>
            <a:pPr>
              <a:spcBef>
                <a:spcPts val="1229"/>
              </a:spcBef>
              <a:spcAft>
                <a:spcPts val="1229"/>
              </a:spcAft>
            </a:pPr>
            <a:endParaRPr lang="en-GB" sz="2800" b="1" dirty="0">
              <a:solidFill>
                <a:schemeClr val="accent4">
                  <a:lumMod val="50000"/>
                </a:schemeClr>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DCC2AC60-F420-3E44-8175-71B9E137F9E1}"/>
              </a:ext>
            </a:extLst>
          </p:cNvPr>
          <p:cNvGrpSpPr/>
          <p:nvPr/>
        </p:nvGrpSpPr>
        <p:grpSpPr>
          <a:xfrm>
            <a:off x="0" y="-19050"/>
            <a:ext cx="12801600" cy="798735"/>
            <a:chOff x="0" y="-19050"/>
            <a:chExt cx="12801600" cy="798735"/>
          </a:xfrm>
        </p:grpSpPr>
        <p:sp>
          <p:nvSpPr>
            <p:cNvPr id="27" name="Rectangle 26">
              <a:extLst>
                <a:ext uri="{FF2B5EF4-FFF2-40B4-BE49-F238E27FC236}">
                  <a16:creationId xmlns:a16="http://schemas.microsoft.com/office/drawing/2014/main" id="{13E533F9-AD21-B64F-8BE9-B720BD69E7F1}"/>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8" name="TextBox 27">
              <a:extLst>
                <a:ext uri="{FF2B5EF4-FFF2-40B4-BE49-F238E27FC236}">
                  <a16:creationId xmlns:a16="http://schemas.microsoft.com/office/drawing/2014/main" id="{A6F57B1A-52A3-6E4B-9A7A-9970872CE624}"/>
                </a:ext>
              </a:extLst>
            </p:cNvPr>
            <p:cNvSpPr txBox="1"/>
            <p:nvPr/>
          </p:nvSpPr>
          <p:spPr>
            <a:xfrm>
              <a:off x="285750" y="100695"/>
              <a:ext cx="1202055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Impact on Society</a:t>
              </a:r>
            </a:p>
          </p:txBody>
        </p:sp>
      </p:grpSp>
      <p:pic>
        <p:nvPicPr>
          <p:cNvPr id="3" name="Graphic 2" descr="Badge 4 with solid fill">
            <a:extLst>
              <a:ext uri="{FF2B5EF4-FFF2-40B4-BE49-F238E27FC236}">
                <a16:creationId xmlns:a16="http://schemas.microsoft.com/office/drawing/2014/main" id="{75F16D36-D36D-B2F6-9927-D5AAA65531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63" y="-71839"/>
            <a:ext cx="900113" cy="900113"/>
          </a:xfrm>
          <a:prstGeom prst="rect">
            <a:avLst/>
          </a:prstGeom>
        </p:spPr>
      </p:pic>
    </p:spTree>
    <p:extLst>
      <p:ext uri="{BB962C8B-B14F-4D97-AF65-F5344CB8AC3E}">
        <p14:creationId xmlns:p14="http://schemas.microsoft.com/office/powerpoint/2010/main" val="8374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332537" y="57151"/>
            <a:ext cx="10997576"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Please limit your answer up to 500 words only:</a:t>
            </a:r>
          </a:p>
        </p:txBody>
      </p:sp>
      <p:pic>
        <p:nvPicPr>
          <p:cNvPr id="4" name="Graphic 3" descr="Badge 4 with solid fill">
            <a:extLst>
              <a:ext uri="{FF2B5EF4-FFF2-40B4-BE49-F238E27FC236}">
                <a16:creationId xmlns:a16="http://schemas.microsoft.com/office/drawing/2014/main" id="{996696C6-3921-1B9B-606F-EE3F5AEC9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63" y="-71839"/>
            <a:ext cx="900113" cy="900113"/>
          </a:xfrm>
          <a:prstGeom prst="rect">
            <a:avLst/>
          </a:prstGeom>
        </p:spPr>
      </p:pic>
    </p:spTree>
    <p:extLst>
      <p:ext uri="{BB962C8B-B14F-4D97-AF65-F5344CB8AC3E}">
        <p14:creationId xmlns:p14="http://schemas.microsoft.com/office/powerpoint/2010/main" val="309705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2009294" y="46944"/>
            <a:ext cx="9640263"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To continue the answer up to 500 words only:</a:t>
            </a:r>
          </a:p>
        </p:txBody>
      </p:sp>
      <p:pic>
        <p:nvPicPr>
          <p:cNvPr id="4" name="Graphic 3" descr="Badge 4 with solid fill">
            <a:extLst>
              <a:ext uri="{FF2B5EF4-FFF2-40B4-BE49-F238E27FC236}">
                <a16:creationId xmlns:a16="http://schemas.microsoft.com/office/drawing/2014/main" id="{F5E93056-23E7-71FD-3322-07A82F041A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63" y="-71839"/>
            <a:ext cx="900113" cy="900113"/>
          </a:xfrm>
          <a:prstGeom prst="rect">
            <a:avLst/>
          </a:prstGeom>
        </p:spPr>
      </p:pic>
    </p:spTree>
    <p:extLst>
      <p:ext uri="{BB962C8B-B14F-4D97-AF65-F5344CB8AC3E}">
        <p14:creationId xmlns:p14="http://schemas.microsoft.com/office/powerpoint/2010/main" val="410171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1058227" y="130504"/>
            <a:ext cx="1179195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Evidence &amp; supporting Documents – (Photos / Videos attachments Maximum 8)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3" name="Graphic 2" descr="Badge 4 with solid fill">
            <a:extLst>
              <a:ext uri="{FF2B5EF4-FFF2-40B4-BE49-F238E27FC236}">
                <a16:creationId xmlns:a16="http://schemas.microsoft.com/office/drawing/2014/main" id="{A6042FE9-5ED0-00EB-D291-84792EF032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63" y="-71839"/>
            <a:ext cx="900113" cy="900113"/>
          </a:xfrm>
          <a:prstGeom prst="rect">
            <a:avLst/>
          </a:prstGeom>
        </p:spPr>
      </p:pic>
    </p:spTree>
    <p:extLst>
      <p:ext uri="{BB962C8B-B14F-4D97-AF65-F5344CB8AC3E}">
        <p14:creationId xmlns:p14="http://schemas.microsoft.com/office/powerpoint/2010/main" val="285787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 More Evidence &amp; Supporting Documents ( if any)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05</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06</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07</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08</a:t>
            </a:r>
          </a:p>
        </p:txBody>
      </p:sp>
      <p:pic>
        <p:nvPicPr>
          <p:cNvPr id="4" name="Graphic 3" descr="Badge 4 with solid fill">
            <a:extLst>
              <a:ext uri="{FF2B5EF4-FFF2-40B4-BE49-F238E27FC236}">
                <a16:creationId xmlns:a16="http://schemas.microsoft.com/office/drawing/2014/main" id="{2B603728-CFFB-5CEC-C9BC-245320D9D5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63" y="-71839"/>
            <a:ext cx="900113" cy="900113"/>
          </a:xfrm>
          <a:prstGeom prst="rect">
            <a:avLst/>
          </a:prstGeom>
        </p:spPr>
      </p:pic>
    </p:spTree>
    <p:extLst>
      <p:ext uri="{BB962C8B-B14F-4D97-AF65-F5344CB8AC3E}">
        <p14:creationId xmlns:p14="http://schemas.microsoft.com/office/powerpoint/2010/main" val="316177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58DC62-566F-3D4C-8D12-5EBCE6BBEA79}"/>
              </a:ext>
            </a:extLst>
          </p:cNvPr>
          <p:cNvGrpSpPr/>
          <p:nvPr/>
        </p:nvGrpSpPr>
        <p:grpSpPr>
          <a:xfrm>
            <a:off x="0" y="-40962"/>
            <a:ext cx="12821554" cy="9618770"/>
            <a:chOff x="-4105" y="-19050"/>
            <a:chExt cx="12821554" cy="9618770"/>
          </a:xfrm>
        </p:grpSpPr>
        <p:pic>
          <p:nvPicPr>
            <p:cNvPr id="5" name="Picture 4">
              <a:extLst>
                <a:ext uri="{FF2B5EF4-FFF2-40B4-BE49-F238E27FC236}">
                  <a16:creationId xmlns:a16="http://schemas.microsoft.com/office/drawing/2014/main" id="{35ED0AE6-0A6C-054B-B977-C39BDB27D5CF}"/>
                </a:ext>
              </a:extLst>
            </p:cNvPr>
            <p:cNvPicPr>
              <a:picLocks noChangeAspect="1"/>
            </p:cNvPicPr>
            <p:nvPr/>
          </p:nvPicPr>
          <p:blipFill rotWithShape="1">
            <a:blip r:embed="rId2">
              <a:extLst>
                <a:ext uri="{28A0092B-C50C-407E-A947-70E740481C1C}">
                  <a14:useLocalDpi xmlns:a14="http://schemas.microsoft.com/office/drawing/2010/main" val="0"/>
                </a:ext>
              </a:extLst>
            </a:blip>
            <a:srcRect b="17583"/>
            <a:stretch/>
          </p:blipFill>
          <p:spPr>
            <a:xfrm>
              <a:off x="26579" y="1015659"/>
              <a:ext cx="12778437" cy="8572254"/>
            </a:xfrm>
            <a:prstGeom prst="rect">
              <a:avLst/>
            </a:prstGeom>
          </p:spPr>
        </p:pic>
        <p:sp>
          <p:nvSpPr>
            <p:cNvPr id="35" name="Rectangle 34">
              <a:extLst>
                <a:ext uri="{FF2B5EF4-FFF2-40B4-BE49-F238E27FC236}">
                  <a16:creationId xmlns:a16="http://schemas.microsoft.com/office/drawing/2014/main" id="{07666C53-6BF7-41CC-B1D5-F7D6CACA4CF7}"/>
                </a:ext>
              </a:extLst>
            </p:cNvPr>
            <p:cNvSpPr/>
            <p:nvPr/>
          </p:nvSpPr>
          <p:spPr>
            <a:xfrm>
              <a:off x="21344" y="11807"/>
              <a:ext cx="12788905" cy="9587913"/>
            </a:xfrm>
            <a:prstGeom prst="rect">
              <a:avLst/>
            </a:prstGeom>
            <a:solidFill>
              <a:schemeClr val="accent4">
                <a:lumMod val="50000"/>
                <a:alpha val="651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solidFill>
                  <a:schemeClr val="bg1"/>
                </a:solidFill>
              </a:endParaRPr>
            </a:p>
          </p:txBody>
        </p:sp>
        <p:sp>
          <p:nvSpPr>
            <p:cNvPr id="7" name="Rectangle 6">
              <a:extLst>
                <a:ext uri="{FF2B5EF4-FFF2-40B4-BE49-F238E27FC236}">
                  <a16:creationId xmlns:a16="http://schemas.microsoft.com/office/drawing/2014/main" id="{325C8A49-FA50-7C4B-A825-E0DD31846A85}"/>
                </a:ext>
              </a:extLst>
            </p:cNvPr>
            <p:cNvSpPr/>
            <p:nvPr/>
          </p:nvSpPr>
          <p:spPr>
            <a:xfrm>
              <a:off x="-4105" y="32337"/>
              <a:ext cx="246863" cy="95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sp>
          <p:nvSpPr>
            <p:cNvPr id="4" name="Rectangle 3">
              <a:extLst>
                <a:ext uri="{FF2B5EF4-FFF2-40B4-BE49-F238E27FC236}">
                  <a16:creationId xmlns:a16="http://schemas.microsoft.com/office/drawing/2014/main" id="{9F3B10E4-E065-7145-A295-3EC27D9CE898}"/>
                </a:ext>
              </a:extLst>
            </p:cNvPr>
            <p:cNvSpPr/>
            <p:nvPr/>
          </p:nvSpPr>
          <p:spPr>
            <a:xfrm>
              <a:off x="19049" y="-19050"/>
              <a:ext cx="12798400" cy="138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pic>
          <p:nvPicPr>
            <p:cNvPr id="3" name="Picture 2" descr="Logo, company name&#10;&#10;Description automatically generated">
              <a:extLst>
                <a:ext uri="{FF2B5EF4-FFF2-40B4-BE49-F238E27FC236}">
                  <a16:creationId xmlns:a16="http://schemas.microsoft.com/office/drawing/2014/main" id="{EAF3AAA1-CA51-F54C-9E48-1891F054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8" y="92913"/>
              <a:ext cx="1726667" cy="1165500"/>
            </a:xfrm>
            <a:prstGeom prst="rect">
              <a:avLst/>
            </a:prstGeom>
          </p:spPr>
        </p:pic>
        <p:pic>
          <p:nvPicPr>
            <p:cNvPr id="11" name="Picture 10" descr="Logo&#10;&#10;Description automatically generated">
              <a:extLst>
                <a:ext uri="{FF2B5EF4-FFF2-40B4-BE49-F238E27FC236}">
                  <a16:creationId xmlns:a16="http://schemas.microsoft.com/office/drawing/2014/main" id="{B7F1E3E2-1634-8F43-B3D7-F220D50E0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3165" y="92913"/>
              <a:ext cx="1799758" cy="1175351"/>
            </a:xfrm>
            <a:prstGeom prst="rect">
              <a:avLst/>
            </a:prstGeom>
            <a:solidFill>
              <a:schemeClr val="bg1"/>
            </a:solidFill>
          </p:spPr>
        </p:pic>
      </p:grpSp>
      <p:grpSp>
        <p:nvGrpSpPr>
          <p:cNvPr id="10" name="Group 9">
            <a:extLst>
              <a:ext uri="{FF2B5EF4-FFF2-40B4-BE49-F238E27FC236}">
                <a16:creationId xmlns:a16="http://schemas.microsoft.com/office/drawing/2014/main" id="{74D544F0-ABFE-2F45-8999-440DADFF27F3}"/>
              </a:ext>
            </a:extLst>
          </p:cNvPr>
          <p:cNvGrpSpPr/>
          <p:nvPr/>
        </p:nvGrpSpPr>
        <p:grpSpPr>
          <a:xfrm>
            <a:off x="2622436" y="9177698"/>
            <a:ext cx="7864893" cy="406391"/>
            <a:chOff x="2062878" y="9178275"/>
            <a:chExt cx="7864893" cy="406391"/>
          </a:xfrm>
        </p:grpSpPr>
        <p:sp>
          <p:nvSpPr>
            <p:cNvPr id="14" name="Rectangle 13">
              <a:extLst>
                <a:ext uri="{FF2B5EF4-FFF2-40B4-BE49-F238E27FC236}">
                  <a16:creationId xmlns:a16="http://schemas.microsoft.com/office/drawing/2014/main" id="{73FC30EC-C567-824A-8B80-0F7AC9BF936A}"/>
                </a:ext>
              </a:extLst>
            </p:cNvPr>
            <p:cNvSpPr/>
            <p:nvPr/>
          </p:nvSpPr>
          <p:spPr>
            <a:xfrm>
              <a:off x="2062878" y="9178275"/>
              <a:ext cx="7864893" cy="400110"/>
            </a:xfrm>
            <a:prstGeom prst="rect">
              <a:avLst/>
            </a:prstGeom>
          </p:spPr>
          <p:txBody>
            <a:bodyPr wrap="square">
              <a:spAutoFit/>
            </a:bodyPr>
            <a:lstStyle/>
            <a:p>
              <a:r>
                <a:rPr lang="en-US" sz="2000" dirty="0">
                  <a:solidFill>
                    <a:schemeClr val="bg1"/>
                  </a:solidFill>
                </a:rPr>
                <a:t>Copyright       Emirates Women Award (2003 – 2023) All Rights Reserved </a:t>
              </a:r>
            </a:p>
          </p:txBody>
        </p:sp>
        <p:pic>
          <p:nvPicPr>
            <p:cNvPr id="9" name="Graphic 8" descr="Badge Copyright outline">
              <a:extLst>
                <a:ext uri="{FF2B5EF4-FFF2-40B4-BE49-F238E27FC236}">
                  <a16:creationId xmlns:a16="http://schemas.microsoft.com/office/drawing/2014/main" id="{C5714D2B-7021-324B-94F8-1E3C3D9512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2300" y="9198345"/>
              <a:ext cx="386321" cy="386321"/>
            </a:xfrm>
            <a:prstGeom prst="rect">
              <a:avLst/>
            </a:prstGeom>
          </p:spPr>
        </p:pic>
      </p:grpSp>
      <p:sp>
        <p:nvSpPr>
          <p:cNvPr id="13" name="TextBox 12">
            <a:extLst>
              <a:ext uri="{FF2B5EF4-FFF2-40B4-BE49-F238E27FC236}">
                <a16:creationId xmlns:a16="http://schemas.microsoft.com/office/drawing/2014/main" id="{47EBAAF6-AB3E-8E4D-9CE1-C97661C1C137}"/>
              </a:ext>
            </a:extLst>
          </p:cNvPr>
          <p:cNvSpPr txBox="1"/>
          <p:nvPr/>
        </p:nvSpPr>
        <p:spPr>
          <a:xfrm>
            <a:off x="498406" y="4580598"/>
            <a:ext cx="12536740" cy="4004943"/>
          </a:xfrm>
          <a:prstGeom prst="rect">
            <a:avLst/>
          </a:prstGeom>
          <a:noFill/>
        </p:spPr>
        <p:txBody>
          <a:bodyPr wrap="square" rtlCol="0">
            <a:spAutoFit/>
          </a:bodyPr>
          <a:lstStyle/>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For Submission and Sponsorship inquiries, contact: </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Fatma Abdul Qader</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 +97156 545 7410 </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fatma@dqg.org</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 www.dqg.org  </a:t>
            </a:r>
          </a:p>
        </p:txBody>
      </p:sp>
      <p:sp>
        <p:nvSpPr>
          <p:cNvPr id="2" name="TextBox 1">
            <a:extLst>
              <a:ext uri="{FF2B5EF4-FFF2-40B4-BE49-F238E27FC236}">
                <a16:creationId xmlns:a16="http://schemas.microsoft.com/office/drawing/2014/main" id="{3CA26AEF-0681-3F9C-72B5-681FA6C56E93}"/>
              </a:ext>
            </a:extLst>
          </p:cNvPr>
          <p:cNvSpPr txBox="1"/>
          <p:nvPr/>
        </p:nvSpPr>
        <p:spPr>
          <a:xfrm>
            <a:off x="1634981" y="2617531"/>
            <a:ext cx="10503679" cy="86177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000" b="1" dirty="0">
                <a:solidFill>
                  <a:schemeClr val="accent4">
                    <a:lumMod val="50000"/>
                  </a:schemeClr>
                </a:solidFill>
                <a:latin typeface="Calibri" panose="020F0502020204030204"/>
                <a:cs typeface="Cairo" panose="00000500000000000000" pitchFamily="2" charset="-78"/>
              </a:rPr>
              <a:t>To Submit your application, </a:t>
            </a:r>
            <a:r>
              <a:rPr lang="en-US" sz="5000" b="1" dirty="0">
                <a:solidFill>
                  <a:prstClr val="white"/>
                </a:solidFill>
                <a:latin typeface="Calibri" panose="020F0502020204030204"/>
                <a:cs typeface="Cairo" panose="00000500000000000000" pitchFamily="2" charset="-78"/>
                <a:hlinkClick r:id="rId7"/>
              </a:rPr>
              <a:t>click here</a:t>
            </a:r>
            <a:endPar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Cairo" panose="00000500000000000000" pitchFamily="2" charset="-78"/>
            </a:endParaRPr>
          </a:p>
        </p:txBody>
      </p:sp>
    </p:spTree>
    <p:extLst>
      <p:ext uri="{BB962C8B-B14F-4D97-AF65-F5344CB8AC3E}">
        <p14:creationId xmlns:p14="http://schemas.microsoft.com/office/powerpoint/2010/main" val="44822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CF46E22-F27D-FA4E-978D-EBA83A6F5E7E}"/>
              </a:ext>
            </a:extLst>
          </p:cNvPr>
          <p:cNvGraphicFramePr>
            <a:graphicFrameLocks noGrp="1"/>
          </p:cNvGraphicFramePr>
          <p:nvPr>
            <p:extLst>
              <p:ext uri="{D42A27DB-BD31-4B8C-83A1-F6EECF244321}">
                <p14:modId xmlns:p14="http://schemas.microsoft.com/office/powerpoint/2010/main" val="1289339693"/>
              </p:ext>
            </p:extLst>
          </p:nvPr>
        </p:nvGraphicFramePr>
        <p:xfrm>
          <a:off x="601513" y="2756506"/>
          <a:ext cx="11931409" cy="5850009"/>
        </p:xfrm>
        <a:graphic>
          <a:graphicData uri="http://schemas.openxmlformats.org/drawingml/2006/table">
            <a:tbl>
              <a:tblPr firstRow="1" firstCol="1" bandRow="1"/>
              <a:tblGrid>
                <a:gridCol w="3592225">
                  <a:extLst>
                    <a:ext uri="{9D8B030D-6E8A-4147-A177-3AD203B41FA5}">
                      <a16:colId xmlns:a16="http://schemas.microsoft.com/office/drawing/2014/main" val="2703419105"/>
                    </a:ext>
                  </a:extLst>
                </a:gridCol>
                <a:gridCol w="8339184">
                  <a:extLst>
                    <a:ext uri="{9D8B030D-6E8A-4147-A177-3AD203B41FA5}">
                      <a16:colId xmlns:a16="http://schemas.microsoft.com/office/drawing/2014/main" val="1844475843"/>
                    </a:ext>
                  </a:extLst>
                </a:gridCol>
              </a:tblGrid>
              <a:tr h="881829">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Organization’s name</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873008"/>
                  </a:ext>
                </a:extLst>
              </a:tr>
              <a:tr h="993636">
                <a:tc>
                  <a:txBody>
                    <a:bodyPr/>
                    <a:lstStyle/>
                    <a:p>
                      <a:pPr algn="l">
                        <a:lnSpc>
                          <a:spcPct val="100000"/>
                        </a:lnSpc>
                        <a:spcBef>
                          <a:spcPts val="600"/>
                        </a:spcBef>
                        <a:spcAft>
                          <a:spcPts val="600"/>
                        </a:spcAft>
                      </a:pPr>
                      <a:r>
                        <a:rPr lang="en-GB"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City/Emirate</a:t>
                      </a:r>
                      <a:endParaRPr lang="en-AE"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6926"/>
                  </a:ext>
                </a:extLst>
              </a:tr>
              <a:tr h="993636">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Telephone    </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737658"/>
                  </a:ext>
                </a:extLst>
              </a:tr>
              <a:tr h="993636">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Mobile</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635491"/>
                  </a:ext>
                </a:extLst>
              </a:tr>
              <a:tr h="993636">
                <a:tc>
                  <a:txBody>
                    <a:bodyPr/>
                    <a:lstStyle/>
                    <a:p>
                      <a:pPr marL="17463" indent="0" algn="l">
                        <a:lnSpc>
                          <a:spcPct val="100000"/>
                        </a:lnSpc>
                        <a:spcBef>
                          <a:spcPts val="600"/>
                        </a:spcBef>
                        <a:spcAft>
                          <a:spcPts val="600"/>
                        </a:spcAft>
                        <a:tabLst/>
                      </a:pPr>
                      <a:r>
                        <a:rPr lang="en-US" sz="2600" b="1" kern="12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Times New Roman" panose="02020603050405020304" pitchFamily="18" charset="0"/>
                          <a:cs typeface="Times New Roman" panose="02020603050405020304" pitchFamily="18" charset="0"/>
                        </a:rPr>
                        <a:t>Email</a:t>
                      </a:r>
                      <a:endParaRPr lang="en-AE" sz="2600" b="1" kern="12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823484"/>
                  </a:ext>
                </a:extLst>
              </a:tr>
              <a:tr h="993636">
                <a:tc>
                  <a:txBody>
                    <a:bodyPr/>
                    <a:lstStyle/>
                    <a:p>
                      <a:pPr algn="l">
                        <a:lnSpc>
                          <a:spcPct val="100000"/>
                        </a:lnSpc>
                        <a:spcBef>
                          <a:spcPts val="600"/>
                        </a:spcBef>
                        <a:spcAft>
                          <a:spcPts val="600"/>
                        </a:spcAft>
                      </a:pPr>
                      <a:r>
                        <a:rPr lang="en-AE"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Submission date</a:t>
                      </a:r>
                      <a:r>
                        <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4527238"/>
                  </a:ext>
                </a:extLst>
              </a:tr>
            </a:tbl>
          </a:graphicData>
        </a:graphic>
      </p:graphicFrame>
      <p:grpSp>
        <p:nvGrpSpPr>
          <p:cNvPr id="13" name="Group 12">
            <a:extLst>
              <a:ext uri="{FF2B5EF4-FFF2-40B4-BE49-F238E27FC236}">
                <a16:creationId xmlns:a16="http://schemas.microsoft.com/office/drawing/2014/main" id="{D003289C-6E68-7048-8235-F5AD1ACE0987}"/>
              </a:ext>
            </a:extLst>
          </p:cNvPr>
          <p:cNvGrpSpPr/>
          <p:nvPr/>
        </p:nvGrpSpPr>
        <p:grpSpPr>
          <a:xfrm>
            <a:off x="-4105" y="32337"/>
            <a:ext cx="12798400" cy="9566978"/>
            <a:chOff x="-4105" y="32337"/>
            <a:chExt cx="12798400" cy="9566978"/>
          </a:xfrm>
        </p:grpSpPr>
        <p:sp>
          <p:nvSpPr>
            <p:cNvPr id="16" name="Rectangle 15">
              <a:extLst>
                <a:ext uri="{FF2B5EF4-FFF2-40B4-BE49-F238E27FC236}">
                  <a16:creationId xmlns:a16="http://schemas.microsoft.com/office/drawing/2014/main" id="{6F46C24D-61A5-D348-AA37-0AC88CB545D4}"/>
                </a:ext>
              </a:extLst>
            </p:cNvPr>
            <p:cNvSpPr/>
            <p:nvPr/>
          </p:nvSpPr>
          <p:spPr>
            <a:xfrm>
              <a:off x="-4105" y="32337"/>
              <a:ext cx="246863" cy="95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sp>
          <p:nvSpPr>
            <p:cNvPr id="17" name="Rectangle 16">
              <a:extLst>
                <a:ext uri="{FF2B5EF4-FFF2-40B4-BE49-F238E27FC236}">
                  <a16:creationId xmlns:a16="http://schemas.microsoft.com/office/drawing/2014/main" id="{1E5FC9B2-AF80-9F41-8227-18D0721B5885}"/>
                </a:ext>
              </a:extLst>
            </p:cNvPr>
            <p:cNvSpPr/>
            <p:nvPr/>
          </p:nvSpPr>
          <p:spPr>
            <a:xfrm>
              <a:off x="-4105" y="994685"/>
              <a:ext cx="12798400" cy="138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spcBef>
                  <a:spcPts val="600"/>
                </a:spcBef>
                <a:spcAft>
                  <a:spcPts val="600"/>
                </a:spcAft>
              </a:pPr>
              <a:r>
                <a:rPr lang="en-GB" sz="44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atin typeface="Times New Roman" panose="02020603050405020304" pitchFamily="18" charset="0"/>
                  <a:ea typeface="Calibri" panose="020F0502020204030204" pitchFamily="34" charset="0"/>
                  <a:cs typeface="Times New Roman" panose="02020603050405020304" pitchFamily="18" charset="0"/>
                </a:rPr>
                <a:t>Application Form</a:t>
              </a:r>
              <a:endParaRPr lang="en-AE" sz="44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descr="Logo, company name&#10;&#10;Description automatically generated">
              <a:extLst>
                <a:ext uri="{FF2B5EF4-FFF2-40B4-BE49-F238E27FC236}">
                  <a16:creationId xmlns:a16="http://schemas.microsoft.com/office/drawing/2014/main" id="{106FBC0F-9467-2345-B496-7B5460A09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78" y="92913"/>
              <a:ext cx="1726667" cy="1165500"/>
            </a:xfrm>
            <a:prstGeom prst="rect">
              <a:avLst/>
            </a:prstGeom>
          </p:spPr>
        </p:pic>
        <p:pic>
          <p:nvPicPr>
            <p:cNvPr id="19" name="Picture 18" descr="Logo&#10;&#10;Description automatically generated">
              <a:extLst>
                <a:ext uri="{FF2B5EF4-FFF2-40B4-BE49-F238E27FC236}">
                  <a16:creationId xmlns:a16="http://schemas.microsoft.com/office/drawing/2014/main" id="{6545F98E-71F1-2F4A-B41A-B58C1418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165" y="92913"/>
              <a:ext cx="1799758" cy="1175351"/>
            </a:xfrm>
            <a:prstGeom prst="rect">
              <a:avLst/>
            </a:prstGeom>
            <a:solidFill>
              <a:schemeClr val="bg1"/>
            </a:solidFill>
          </p:spPr>
        </p:pic>
      </p:grpSp>
      <p:sp>
        <p:nvSpPr>
          <p:cNvPr id="14" name="Rectangle 13">
            <a:extLst>
              <a:ext uri="{FF2B5EF4-FFF2-40B4-BE49-F238E27FC236}">
                <a16:creationId xmlns:a16="http://schemas.microsoft.com/office/drawing/2014/main" id="{57C607B2-3EAC-FB40-9B5C-127B2200B7ED}"/>
              </a:ext>
            </a:extLst>
          </p:cNvPr>
          <p:cNvSpPr/>
          <p:nvPr/>
        </p:nvSpPr>
        <p:spPr>
          <a:xfrm>
            <a:off x="1295275" y="9092789"/>
            <a:ext cx="10863388" cy="430887"/>
          </a:xfrm>
          <a:prstGeom prst="rect">
            <a:avLst/>
          </a:prstGeom>
        </p:spPr>
        <p:txBody>
          <a:bodyPr wrap="square">
            <a:spAutoFit/>
          </a:bodyPr>
          <a:lstStyle/>
          <a:p>
            <a:r>
              <a:rPr lang="en-US" sz="2200" b="1" i="1" dirty="0">
                <a:solidFill>
                  <a:schemeClr val="accent4">
                    <a:lumMod val="50000"/>
                  </a:schemeClr>
                </a:solidFill>
                <a:latin typeface="Times New Roman" panose="02020603050405020304" pitchFamily="18" charset="0"/>
                <a:cs typeface="Times New Roman" panose="02020603050405020304" pitchFamily="18" charset="0"/>
              </a:rPr>
              <a:t>I declare that the information given on this form is correct to the best of my knowledge  </a:t>
            </a:r>
          </a:p>
        </p:txBody>
      </p:sp>
      <p:sp>
        <p:nvSpPr>
          <p:cNvPr id="2" name="Rectangle 1">
            <a:extLst>
              <a:ext uri="{FF2B5EF4-FFF2-40B4-BE49-F238E27FC236}">
                <a16:creationId xmlns:a16="http://schemas.microsoft.com/office/drawing/2014/main" id="{1569DE09-68B4-9E3F-3EFF-2A1B6B3CFCB4}"/>
              </a:ext>
            </a:extLst>
          </p:cNvPr>
          <p:cNvSpPr/>
          <p:nvPr/>
        </p:nvSpPr>
        <p:spPr>
          <a:xfrm>
            <a:off x="869324" y="9163318"/>
            <a:ext cx="387989" cy="31714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168407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9941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49434" y="173100"/>
            <a:ext cx="11665267"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 </a:t>
            </a:r>
            <a:r>
              <a:rPr lang="en-AE"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Attachment</a:t>
            </a:r>
            <a:endParaRPr lang="en-US" sz="3200" dirty="0">
              <a:solidFill>
                <a:schemeClr val="bg1"/>
              </a:solidFill>
              <a:latin typeface="Cairo" panose="00000500000000000000" pitchFamily="2" charset="-78"/>
              <a:cs typeface="Cairo" panose="00000500000000000000" pitchFamily="2" charset="-78"/>
            </a:endParaRPr>
          </a:p>
        </p:txBody>
      </p:sp>
      <p:sp>
        <p:nvSpPr>
          <p:cNvPr id="8" name="Rectangle 7">
            <a:extLst>
              <a:ext uri="{FF2B5EF4-FFF2-40B4-BE49-F238E27FC236}">
                <a16:creationId xmlns:a16="http://schemas.microsoft.com/office/drawing/2014/main" id="{B9E57137-CD7F-DE4E-92A7-38922B96C6A5}"/>
              </a:ext>
            </a:extLst>
          </p:cNvPr>
          <p:cNvSpPr/>
          <p:nvPr/>
        </p:nvSpPr>
        <p:spPr>
          <a:xfrm>
            <a:off x="0" y="975088"/>
            <a:ext cx="12801600" cy="8626112"/>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Trade Licence</a:t>
            </a:r>
          </a:p>
        </p:txBody>
      </p:sp>
    </p:spTree>
    <p:extLst>
      <p:ext uri="{BB962C8B-B14F-4D97-AF65-F5344CB8AC3E}">
        <p14:creationId xmlns:p14="http://schemas.microsoft.com/office/powerpoint/2010/main" val="389635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2FC49D1-B269-4FAB-8C61-AC997269E03E}"/>
              </a:ext>
            </a:extLst>
          </p:cNvPr>
          <p:cNvSpPr/>
          <p:nvPr/>
        </p:nvSpPr>
        <p:spPr>
          <a:xfrm>
            <a:off x="293527" y="1790320"/>
            <a:ext cx="12136597" cy="35564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grpSp>
        <p:nvGrpSpPr>
          <p:cNvPr id="8" name="Group 7">
            <a:extLst>
              <a:ext uri="{FF2B5EF4-FFF2-40B4-BE49-F238E27FC236}">
                <a16:creationId xmlns:a16="http://schemas.microsoft.com/office/drawing/2014/main" id="{8CB4704C-372F-D84A-8DF3-567E5F493273}"/>
              </a:ext>
            </a:extLst>
          </p:cNvPr>
          <p:cNvGrpSpPr/>
          <p:nvPr/>
        </p:nvGrpSpPr>
        <p:grpSpPr>
          <a:xfrm>
            <a:off x="4648476" y="1369135"/>
            <a:ext cx="3504648" cy="548639"/>
            <a:chOff x="865714" y="1717628"/>
            <a:chExt cx="3504648" cy="548639"/>
          </a:xfrm>
        </p:grpSpPr>
        <p:sp>
          <p:nvSpPr>
            <p:cNvPr id="73" name="Isosceles Triangle 72">
              <a:extLst>
                <a:ext uri="{FF2B5EF4-FFF2-40B4-BE49-F238E27FC236}">
                  <a16:creationId xmlns:a16="http://schemas.microsoft.com/office/drawing/2014/main" id="{A5FF795A-FC1E-4B86-B6C3-D071FEEB7C26}"/>
                </a:ext>
              </a:extLst>
            </p:cNvPr>
            <p:cNvSpPr/>
            <p:nvPr/>
          </p:nvSpPr>
          <p:spPr>
            <a:xfrm>
              <a:off x="865714" y="1717628"/>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74" name="Isosceles Triangle 73">
              <a:extLst>
                <a:ext uri="{FF2B5EF4-FFF2-40B4-BE49-F238E27FC236}">
                  <a16:creationId xmlns:a16="http://schemas.microsoft.com/office/drawing/2014/main" id="{89061447-F036-41F8-BD4D-F84A21BF7B8A}"/>
                </a:ext>
              </a:extLst>
            </p:cNvPr>
            <p:cNvSpPr/>
            <p:nvPr/>
          </p:nvSpPr>
          <p:spPr>
            <a:xfrm rot="5400000">
              <a:off x="4168390" y="1783941"/>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76" name="Rectangle 75">
              <a:extLst>
                <a:ext uri="{FF2B5EF4-FFF2-40B4-BE49-F238E27FC236}">
                  <a16:creationId xmlns:a16="http://schemas.microsoft.com/office/drawing/2014/main" id="{43A6DF45-EB31-4691-B85F-A92D78B98450}"/>
                </a:ext>
              </a:extLst>
            </p:cNvPr>
            <p:cNvSpPr/>
            <p:nvPr/>
          </p:nvSpPr>
          <p:spPr>
            <a:xfrm>
              <a:off x="1016932" y="1717628"/>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800" b="1" dirty="0">
                  <a:latin typeface="Cairo" panose="00000500000000000000" pitchFamily="2" charset="-78"/>
                  <a:cs typeface="Cairo" panose="00000500000000000000" pitchFamily="2" charset="-78"/>
                </a:rPr>
                <a:t>Description</a:t>
              </a:r>
              <a:endParaRPr lang="en-US" sz="1889" b="1" dirty="0">
                <a:latin typeface="Cairo" panose="00000500000000000000" pitchFamily="2" charset="-78"/>
                <a:cs typeface="Cairo" panose="00000500000000000000" pitchFamily="2" charset="-78"/>
              </a:endParaRPr>
            </a:p>
          </p:txBody>
        </p:sp>
      </p:grpSp>
      <p:sp>
        <p:nvSpPr>
          <p:cNvPr id="77" name="TextBox 76">
            <a:extLst>
              <a:ext uri="{FF2B5EF4-FFF2-40B4-BE49-F238E27FC236}">
                <a16:creationId xmlns:a16="http://schemas.microsoft.com/office/drawing/2014/main" id="{624BDF18-963C-4D9C-8089-7F366EDB2F91}"/>
              </a:ext>
            </a:extLst>
          </p:cNvPr>
          <p:cNvSpPr txBox="1"/>
          <p:nvPr/>
        </p:nvSpPr>
        <p:spPr>
          <a:xfrm>
            <a:off x="409575" y="1911577"/>
            <a:ext cx="12020550" cy="3214213"/>
          </a:xfrm>
          <a:prstGeom prst="rect">
            <a:avLst/>
          </a:prstGeom>
          <a:noFill/>
        </p:spPr>
        <p:txBody>
          <a:bodyPr wrap="square" rtlCol="0">
            <a:spAutoFit/>
          </a:bodyPr>
          <a:lstStyle/>
          <a:p>
            <a:pPr>
              <a:lnSpc>
                <a:spcPct val="150000"/>
              </a:lnSpc>
              <a:spcBef>
                <a:spcPts val="105"/>
              </a:spcBef>
              <a:spcAft>
                <a:spcPts val="105"/>
              </a:spcAft>
            </a:pPr>
            <a:r>
              <a:rPr lang="en-GB" sz="2300" b="1" dirty="0">
                <a:solidFill>
                  <a:schemeClr val="accent4">
                    <a:lumMod val="50000"/>
                  </a:schemeClr>
                </a:solidFill>
                <a:latin typeface="Times New Roman" panose="02020603050405020304" pitchFamily="18" charset="0"/>
                <a:cs typeface="Times New Roman" panose="02020603050405020304" pitchFamily="18" charset="0"/>
              </a:rPr>
              <a:t>The Women Empowerment Organization Award is an </a:t>
            </a:r>
            <a:r>
              <a:rPr lang="en-GB" sz="2300" b="1" dirty="0" err="1">
                <a:solidFill>
                  <a:schemeClr val="accent4">
                    <a:lumMod val="50000"/>
                  </a:schemeClr>
                </a:solidFill>
                <a:latin typeface="Times New Roman" panose="02020603050405020304" pitchFamily="18" charset="0"/>
                <a:cs typeface="Times New Roman" panose="02020603050405020304" pitchFamily="18" charset="0"/>
              </a:rPr>
              <a:t>honor</a:t>
            </a:r>
            <a:r>
              <a:rPr lang="en-GB" sz="2300" b="1" dirty="0">
                <a:solidFill>
                  <a:schemeClr val="accent4">
                    <a:lumMod val="50000"/>
                  </a:schemeClr>
                </a:solidFill>
                <a:latin typeface="Times New Roman" panose="02020603050405020304" pitchFamily="18" charset="0"/>
                <a:cs typeface="Times New Roman" panose="02020603050405020304" pitchFamily="18" charset="0"/>
              </a:rPr>
              <a:t> bestowed upon organizations that have made significant contributions towards empowering women in their workplace and beyond. This award recognizes organizations that prioritize diversity, equity, and inclusion in their operations and promote gender equality in their culture, policies, and practices. Through this award, we aim to recognize and celebrate organizations that go above and beyond to support, encourage, and empower women in all aspects of their work and personal lives.</a:t>
            </a:r>
            <a:endParaRPr lang="ar-AE" sz="23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D936FA8B-0A9B-4657-90B9-D067B7320ED8}"/>
              </a:ext>
            </a:extLst>
          </p:cNvPr>
          <p:cNvSpPr txBox="1"/>
          <p:nvPr/>
        </p:nvSpPr>
        <p:spPr>
          <a:xfrm>
            <a:off x="696254" y="6492805"/>
            <a:ext cx="11811818" cy="1739259"/>
          </a:xfrm>
          <a:prstGeom prst="rect">
            <a:avLst/>
          </a:prstGeom>
          <a:noFill/>
          <a:ln>
            <a:noFill/>
          </a:ln>
        </p:spPr>
        <p:txBody>
          <a:bodyPr wrap="square" rtlCol="0">
            <a:spAutoFit/>
          </a:bodyPr>
          <a:lstStyle/>
          <a:p>
            <a:pPr algn="just">
              <a:lnSpc>
                <a:spcPct val="150000"/>
              </a:lnSpc>
              <a:spcBef>
                <a:spcPts val="105"/>
              </a:spcBef>
              <a:spcAft>
                <a:spcPts val="105"/>
              </a:spcAft>
            </a:pPr>
            <a:r>
              <a:rPr lang="en-GB" sz="2400" b="1" dirty="0">
                <a:solidFill>
                  <a:schemeClr val="accent4">
                    <a:lumMod val="50000"/>
                  </a:schemeClr>
                </a:solidFill>
                <a:latin typeface="Times New Roman" panose="02020603050405020304" pitchFamily="18" charset="0"/>
                <a:cs typeface="Times New Roman" panose="02020603050405020304" pitchFamily="18" charset="0"/>
              </a:rPr>
              <a:t>•	The organization must be legally registered and based in the United Arab Emirates.</a:t>
            </a:r>
          </a:p>
          <a:p>
            <a:pPr algn="just">
              <a:lnSpc>
                <a:spcPct val="150000"/>
              </a:lnSpc>
              <a:spcBef>
                <a:spcPts val="105"/>
              </a:spcBef>
              <a:spcAft>
                <a:spcPts val="105"/>
              </a:spcAft>
            </a:pPr>
            <a:r>
              <a:rPr lang="en-GB" sz="2400" b="1" dirty="0">
                <a:solidFill>
                  <a:schemeClr val="accent4">
                    <a:lumMod val="50000"/>
                  </a:schemeClr>
                </a:solidFill>
                <a:latin typeface="Times New Roman" panose="02020603050405020304" pitchFamily="18" charset="0"/>
                <a:cs typeface="Times New Roman" panose="02020603050405020304" pitchFamily="18" charset="0"/>
              </a:rPr>
              <a:t>•	This award is open to any organization, regardless of size or industry, that</a:t>
            </a:r>
          </a:p>
          <a:p>
            <a:pPr algn="just">
              <a:lnSpc>
                <a:spcPct val="150000"/>
              </a:lnSpc>
              <a:spcBef>
                <a:spcPts val="105"/>
              </a:spcBef>
              <a:spcAft>
                <a:spcPts val="105"/>
              </a:spcAft>
            </a:pPr>
            <a:r>
              <a:rPr lang="en-GB" sz="2400" b="1" dirty="0">
                <a:solidFill>
                  <a:schemeClr val="accent4">
                    <a:lumMod val="50000"/>
                  </a:schemeClr>
                </a:solidFill>
                <a:latin typeface="Times New Roman" panose="02020603050405020304" pitchFamily="18" charset="0"/>
                <a:cs typeface="Times New Roman" panose="02020603050405020304" pitchFamily="18" charset="0"/>
              </a:rPr>
              <a:t>       demonstrates a commitment to women's empowerment. </a:t>
            </a:r>
          </a:p>
        </p:txBody>
      </p:sp>
      <p:grpSp>
        <p:nvGrpSpPr>
          <p:cNvPr id="26" name="Group 25">
            <a:extLst>
              <a:ext uri="{FF2B5EF4-FFF2-40B4-BE49-F238E27FC236}">
                <a16:creationId xmlns:a16="http://schemas.microsoft.com/office/drawing/2014/main" id="{DCC2AC60-F420-3E44-8175-71B9E137F9E1}"/>
              </a:ext>
            </a:extLst>
          </p:cNvPr>
          <p:cNvGrpSpPr/>
          <p:nvPr/>
        </p:nvGrpSpPr>
        <p:grpSpPr>
          <a:xfrm>
            <a:off x="0" y="-19050"/>
            <a:ext cx="12801600" cy="798735"/>
            <a:chOff x="0" y="-19050"/>
            <a:chExt cx="12801600" cy="798735"/>
          </a:xfrm>
        </p:grpSpPr>
        <p:sp>
          <p:nvSpPr>
            <p:cNvPr id="27" name="Rectangle 26">
              <a:extLst>
                <a:ext uri="{FF2B5EF4-FFF2-40B4-BE49-F238E27FC236}">
                  <a16:creationId xmlns:a16="http://schemas.microsoft.com/office/drawing/2014/main" id="{13E533F9-AD21-B64F-8BE9-B720BD69E7F1}"/>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8" name="TextBox 27">
              <a:extLst>
                <a:ext uri="{FF2B5EF4-FFF2-40B4-BE49-F238E27FC236}">
                  <a16:creationId xmlns:a16="http://schemas.microsoft.com/office/drawing/2014/main" id="{A6F57B1A-52A3-6E4B-9A7A-9970872CE624}"/>
                </a:ext>
              </a:extLst>
            </p:cNvPr>
            <p:cNvSpPr txBox="1"/>
            <p:nvPr/>
          </p:nvSpPr>
          <p:spPr>
            <a:xfrm>
              <a:off x="285750" y="100695"/>
              <a:ext cx="12020550" cy="584775"/>
            </a:xfrm>
            <a:prstGeom prst="rect">
              <a:avLst/>
            </a:prstGeom>
            <a:noFill/>
          </p:spPr>
          <p:txBody>
            <a:bodyPr wrap="square" rtlCol="0">
              <a:spAutoFit/>
            </a:bodyPr>
            <a:lstStyle/>
            <a:p>
              <a:pPr algn="ctr"/>
              <a:r>
                <a:rPr lang="en-GB" sz="3200" b="1" dirty="0">
                  <a:solidFill>
                    <a:schemeClr val="bg1"/>
                  </a:solidFill>
                  <a:cs typeface="+mj-cs"/>
                </a:rPr>
                <a:t>The Women Empowerment Organization Award</a:t>
              </a:r>
            </a:p>
          </p:txBody>
        </p:sp>
      </p:grpSp>
      <p:sp>
        <p:nvSpPr>
          <p:cNvPr id="33" name="Rectangle 32">
            <a:extLst>
              <a:ext uri="{FF2B5EF4-FFF2-40B4-BE49-F238E27FC236}">
                <a16:creationId xmlns:a16="http://schemas.microsoft.com/office/drawing/2014/main" id="{48A0E2F1-1AF5-0C4B-9CBC-FD42AFC00FE6}"/>
              </a:ext>
            </a:extLst>
          </p:cNvPr>
          <p:cNvSpPr/>
          <p:nvPr/>
        </p:nvSpPr>
        <p:spPr>
          <a:xfrm>
            <a:off x="351550" y="6410792"/>
            <a:ext cx="12020550" cy="190328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grpSp>
        <p:nvGrpSpPr>
          <p:cNvPr id="39" name="Group 38">
            <a:extLst>
              <a:ext uri="{FF2B5EF4-FFF2-40B4-BE49-F238E27FC236}">
                <a16:creationId xmlns:a16="http://schemas.microsoft.com/office/drawing/2014/main" id="{7F4899BB-E068-114B-A7D2-B37654B03054}"/>
              </a:ext>
            </a:extLst>
          </p:cNvPr>
          <p:cNvGrpSpPr/>
          <p:nvPr/>
        </p:nvGrpSpPr>
        <p:grpSpPr>
          <a:xfrm>
            <a:off x="4656254" y="5948071"/>
            <a:ext cx="3504648" cy="548639"/>
            <a:chOff x="865714" y="1717628"/>
            <a:chExt cx="3504648" cy="548639"/>
          </a:xfrm>
        </p:grpSpPr>
        <p:sp>
          <p:nvSpPr>
            <p:cNvPr id="41" name="Isosceles Triangle 72">
              <a:extLst>
                <a:ext uri="{FF2B5EF4-FFF2-40B4-BE49-F238E27FC236}">
                  <a16:creationId xmlns:a16="http://schemas.microsoft.com/office/drawing/2014/main" id="{18874006-1CEA-EE4F-9795-1DB55116F08F}"/>
                </a:ext>
              </a:extLst>
            </p:cNvPr>
            <p:cNvSpPr/>
            <p:nvPr/>
          </p:nvSpPr>
          <p:spPr>
            <a:xfrm>
              <a:off x="865714" y="1717628"/>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42" name="Isosceles Triangle 73">
              <a:extLst>
                <a:ext uri="{FF2B5EF4-FFF2-40B4-BE49-F238E27FC236}">
                  <a16:creationId xmlns:a16="http://schemas.microsoft.com/office/drawing/2014/main" id="{35110BD1-3019-7642-88E1-D6D3C90F6950}"/>
                </a:ext>
              </a:extLst>
            </p:cNvPr>
            <p:cNvSpPr/>
            <p:nvPr/>
          </p:nvSpPr>
          <p:spPr>
            <a:xfrm rot="5400000">
              <a:off x="4168390" y="1783941"/>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43" name="Rectangle 42">
              <a:extLst>
                <a:ext uri="{FF2B5EF4-FFF2-40B4-BE49-F238E27FC236}">
                  <a16:creationId xmlns:a16="http://schemas.microsoft.com/office/drawing/2014/main" id="{F0D97EC3-5F7D-324A-A9A6-FE7B1B1E3E89}"/>
                </a:ext>
              </a:extLst>
            </p:cNvPr>
            <p:cNvSpPr/>
            <p:nvPr/>
          </p:nvSpPr>
          <p:spPr>
            <a:xfrm>
              <a:off x="1016932" y="1717628"/>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800" b="1" dirty="0">
                  <a:latin typeface="Cairo" panose="00000500000000000000" pitchFamily="2" charset="-78"/>
                  <a:cs typeface="Cairo" panose="00000500000000000000" pitchFamily="2" charset="-78"/>
                </a:rPr>
                <a:t>Eligibility</a:t>
              </a:r>
              <a:endParaRPr lang="en-US" sz="1889" b="1" dirty="0">
                <a:latin typeface="Cairo" panose="00000500000000000000" pitchFamily="2" charset="-78"/>
                <a:cs typeface="Cairo" panose="00000500000000000000" pitchFamily="2" charset="-78"/>
              </a:endParaRPr>
            </a:p>
          </p:txBody>
        </p:sp>
      </p:grpSp>
    </p:spTree>
    <p:extLst>
      <p:ext uri="{BB962C8B-B14F-4D97-AF65-F5344CB8AC3E}">
        <p14:creationId xmlns:p14="http://schemas.microsoft.com/office/powerpoint/2010/main" val="40751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anim calcmode="lin" valueType="num">
                                      <p:cBhvr>
                                        <p:cTn id="8" dur="500" fill="hold"/>
                                        <p:tgtEl>
                                          <p:spTgt spid="77"/>
                                        </p:tgtEl>
                                        <p:attrNameLst>
                                          <p:attrName>ppt_x</p:attrName>
                                        </p:attrNameLst>
                                      </p:cBhvr>
                                      <p:tavLst>
                                        <p:tav tm="0">
                                          <p:val>
                                            <p:strVal val="#ppt_x"/>
                                          </p:val>
                                        </p:tav>
                                        <p:tav tm="100000">
                                          <p:val>
                                            <p:strVal val="#ppt_x"/>
                                          </p:val>
                                        </p:tav>
                                      </p:tavLst>
                                    </p:anim>
                                    <p:anim calcmode="lin" valueType="num">
                                      <p:cBhvr>
                                        <p:cTn id="9" dur="5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3A540F4-2F1E-46C8-A08A-72B17D1583CE}"/>
              </a:ext>
            </a:extLst>
          </p:cNvPr>
          <p:cNvSpPr/>
          <p:nvPr/>
        </p:nvSpPr>
        <p:spPr>
          <a:xfrm>
            <a:off x="212107" y="1432525"/>
            <a:ext cx="12377386" cy="728846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a:extLst>
              <a:ext uri="{FF2B5EF4-FFF2-40B4-BE49-F238E27FC236}">
                <a16:creationId xmlns:a16="http://schemas.microsoft.com/office/drawing/2014/main" id="{693239C8-BAA0-5340-97E9-B4F17A4A4126}"/>
              </a:ext>
            </a:extLst>
          </p:cNvPr>
          <p:cNvGrpSpPr/>
          <p:nvPr/>
        </p:nvGrpSpPr>
        <p:grpSpPr>
          <a:xfrm>
            <a:off x="3709989" y="1211408"/>
            <a:ext cx="4856690" cy="548639"/>
            <a:chOff x="8533893" y="1851149"/>
            <a:chExt cx="3504647" cy="548639"/>
          </a:xfrm>
        </p:grpSpPr>
        <p:sp>
          <p:nvSpPr>
            <p:cNvPr id="83" name="Isosceles Triangle 82">
              <a:extLst>
                <a:ext uri="{FF2B5EF4-FFF2-40B4-BE49-F238E27FC236}">
                  <a16:creationId xmlns:a16="http://schemas.microsoft.com/office/drawing/2014/main" id="{E5976D65-5EE8-42BB-A79B-BC79999BE0D0}"/>
                </a:ext>
              </a:extLst>
            </p:cNvPr>
            <p:cNvSpPr/>
            <p:nvPr/>
          </p:nvSpPr>
          <p:spPr>
            <a:xfrm>
              <a:off x="8533893" y="1851149"/>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4" name="Isosceles Triangle 83">
              <a:extLst>
                <a:ext uri="{FF2B5EF4-FFF2-40B4-BE49-F238E27FC236}">
                  <a16:creationId xmlns:a16="http://schemas.microsoft.com/office/drawing/2014/main" id="{05C42C6F-551A-4771-AFA2-6BF637C57907}"/>
                </a:ext>
              </a:extLst>
            </p:cNvPr>
            <p:cNvSpPr/>
            <p:nvPr/>
          </p:nvSpPr>
          <p:spPr>
            <a:xfrm rot="5400000">
              <a:off x="11836568" y="1917462"/>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6" name="Rectangle 85">
              <a:extLst>
                <a:ext uri="{FF2B5EF4-FFF2-40B4-BE49-F238E27FC236}">
                  <a16:creationId xmlns:a16="http://schemas.microsoft.com/office/drawing/2014/main" id="{D06688A6-2091-4B96-BC3A-8B1A685285EE}"/>
                </a:ext>
              </a:extLst>
            </p:cNvPr>
            <p:cNvSpPr/>
            <p:nvPr/>
          </p:nvSpPr>
          <p:spPr>
            <a:xfrm>
              <a:off x="8685112" y="1851149"/>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latin typeface="Cairo" panose="00000500000000000000" pitchFamily="2" charset="-78"/>
                  <a:cs typeface="Cairo" panose="00000500000000000000" pitchFamily="2" charset="-78"/>
                </a:rPr>
                <a:t>Criteria</a:t>
              </a:r>
              <a:endParaRPr lang="en-US" sz="2800" b="1" dirty="0">
                <a:latin typeface="Cairo" panose="00000500000000000000" pitchFamily="2" charset="-78"/>
                <a:cs typeface="Cairo" panose="00000500000000000000" pitchFamily="2" charset="-78"/>
              </a:endParaRPr>
            </a:p>
          </p:txBody>
        </p:sp>
      </p:grpSp>
      <p:sp>
        <p:nvSpPr>
          <p:cNvPr id="87" name="TextBox 86">
            <a:extLst>
              <a:ext uri="{FF2B5EF4-FFF2-40B4-BE49-F238E27FC236}">
                <a16:creationId xmlns:a16="http://schemas.microsoft.com/office/drawing/2014/main" id="{9934653E-2F41-4F46-B4B2-7417BC366203}"/>
              </a:ext>
            </a:extLst>
          </p:cNvPr>
          <p:cNvSpPr txBox="1"/>
          <p:nvPr/>
        </p:nvSpPr>
        <p:spPr>
          <a:xfrm>
            <a:off x="376436" y="2341054"/>
            <a:ext cx="12048728" cy="6001643"/>
          </a:xfrm>
          <a:prstGeom prst="rect">
            <a:avLst/>
          </a:prstGeom>
          <a:noFill/>
        </p:spPr>
        <p:txBody>
          <a:bodyPr wrap="square" rtlCol="0">
            <a:spAutoFit/>
          </a:bodyPr>
          <a:lstStyle/>
          <a:p>
            <a:pPr>
              <a:spcBef>
                <a:spcPts val="1229"/>
              </a:spcBef>
              <a:spcAft>
                <a:spcPts val="1229"/>
              </a:spcAft>
            </a:pPr>
            <a:r>
              <a:rPr lang="en-GB" sz="2600" b="1" dirty="0">
                <a:solidFill>
                  <a:schemeClr val="accent4">
                    <a:lumMod val="50000"/>
                  </a:schemeClr>
                </a:solidFill>
                <a:latin typeface="Times New Roman" panose="02020603050405020304" pitchFamily="18" charset="0"/>
                <a:cs typeface="Times New Roman" panose="02020603050405020304" pitchFamily="18" charset="0"/>
              </a:rPr>
              <a:t>This criterion evaluates the commitment of the organization's leadership to supporting women's advancement, and offering benefits that improve women's day-to-day work experience. The organization must demonstrate that its leadership team is committed to creating a workplace culture that empowers women, embraces flexibility, and engages in work-life balance initiatives.</a:t>
            </a:r>
          </a:p>
          <a:p>
            <a:endParaRPr lang="en-US" sz="26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2600" b="1" dirty="0">
                <a:solidFill>
                  <a:schemeClr val="accent4">
                    <a:lumMod val="50000"/>
                  </a:schemeClr>
                </a:solidFill>
                <a:latin typeface="Times New Roman" panose="02020603050405020304" pitchFamily="18" charset="0"/>
                <a:cs typeface="Times New Roman" panose="02020603050405020304" pitchFamily="18" charset="0"/>
              </a:rPr>
              <a:t>Examples of Performance measures:</a:t>
            </a:r>
          </a:p>
          <a:p>
            <a:endParaRPr lang="en-AE" sz="26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600" b="1" dirty="0">
                <a:solidFill>
                  <a:schemeClr val="accent4">
                    <a:lumMod val="50000"/>
                  </a:schemeClr>
                </a:solidFill>
                <a:latin typeface="Times New Roman" panose="02020603050405020304" pitchFamily="18" charset="0"/>
                <a:cs typeface="Times New Roman" panose="02020603050405020304" pitchFamily="18" charset="0"/>
              </a:rPr>
              <a:t>The percentage of women in leadership positions.</a:t>
            </a:r>
            <a:endParaRPr lang="en-AE" sz="26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600" b="1" dirty="0">
                <a:solidFill>
                  <a:schemeClr val="accent4">
                    <a:lumMod val="50000"/>
                  </a:schemeClr>
                </a:solidFill>
                <a:latin typeface="Times New Roman" panose="02020603050405020304" pitchFamily="18" charset="0"/>
                <a:cs typeface="Times New Roman" panose="02020603050405020304" pitchFamily="18" charset="0"/>
              </a:rPr>
              <a:t>The extent to which the organization's leadership supports gender equality initiatives.</a:t>
            </a:r>
            <a:endParaRPr lang="en-AE" sz="2600" b="1" dirty="0">
              <a:solidFill>
                <a:schemeClr val="accent4">
                  <a:lumMod val="50000"/>
                </a:schemeClr>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q"/>
            </a:pPr>
            <a:r>
              <a:rPr lang="en-US" sz="2600" b="1" dirty="0">
                <a:solidFill>
                  <a:schemeClr val="accent4">
                    <a:lumMod val="50000"/>
                  </a:schemeClr>
                </a:solidFill>
                <a:latin typeface="Times New Roman" panose="02020603050405020304" pitchFamily="18" charset="0"/>
                <a:cs typeface="Times New Roman" panose="02020603050405020304" pitchFamily="18" charset="0"/>
              </a:rPr>
              <a:t>Availability of child care benefits, extended maternity leave, remote and hybrid work environment options, etc.</a:t>
            </a:r>
            <a:endParaRPr lang="en-AE" sz="2600" b="1" dirty="0">
              <a:solidFill>
                <a:schemeClr val="accent4">
                  <a:lumMod val="50000"/>
                </a:schemeClr>
              </a:solidFill>
              <a:latin typeface="Times New Roman" panose="02020603050405020304" pitchFamily="18" charset="0"/>
              <a:cs typeface="Times New Roman" panose="02020603050405020304" pitchFamily="18" charset="0"/>
            </a:endParaRPr>
          </a:p>
          <a:p>
            <a:pPr>
              <a:spcBef>
                <a:spcPts val="1229"/>
              </a:spcBef>
              <a:spcAft>
                <a:spcPts val="1229"/>
              </a:spcAft>
            </a:pPr>
            <a:endParaRPr lang="en-US" sz="2600" b="1" dirty="0">
              <a:solidFill>
                <a:schemeClr val="accent4">
                  <a:lumMod val="50000"/>
                </a:schemeClr>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DCC2AC60-F420-3E44-8175-71B9E137F9E1}"/>
              </a:ext>
            </a:extLst>
          </p:cNvPr>
          <p:cNvGrpSpPr/>
          <p:nvPr/>
        </p:nvGrpSpPr>
        <p:grpSpPr>
          <a:xfrm>
            <a:off x="0" y="-19050"/>
            <a:ext cx="12801600" cy="798735"/>
            <a:chOff x="0" y="-19050"/>
            <a:chExt cx="12801600" cy="798735"/>
          </a:xfrm>
        </p:grpSpPr>
        <p:sp>
          <p:nvSpPr>
            <p:cNvPr id="27" name="Rectangle 26">
              <a:extLst>
                <a:ext uri="{FF2B5EF4-FFF2-40B4-BE49-F238E27FC236}">
                  <a16:creationId xmlns:a16="http://schemas.microsoft.com/office/drawing/2014/main" id="{13E533F9-AD21-B64F-8BE9-B720BD69E7F1}"/>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8" name="TextBox 27">
              <a:extLst>
                <a:ext uri="{FF2B5EF4-FFF2-40B4-BE49-F238E27FC236}">
                  <a16:creationId xmlns:a16="http://schemas.microsoft.com/office/drawing/2014/main" id="{A6F57B1A-52A3-6E4B-9A7A-9970872CE624}"/>
                </a:ext>
              </a:extLst>
            </p:cNvPr>
            <p:cNvSpPr txBox="1"/>
            <p:nvPr/>
          </p:nvSpPr>
          <p:spPr>
            <a:xfrm>
              <a:off x="285750" y="100695"/>
              <a:ext cx="1202055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Leadership Commitment and Flexibility</a:t>
              </a:r>
            </a:p>
          </p:txBody>
        </p:sp>
      </p:grpSp>
      <p:pic>
        <p:nvPicPr>
          <p:cNvPr id="3" name="Graphic 2" descr="Badge 1 with solid fill">
            <a:extLst>
              <a:ext uri="{FF2B5EF4-FFF2-40B4-BE49-F238E27FC236}">
                <a16:creationId xmlns:a16="http://schemas.microsoft.com/office/drawing/2014/main" id="{94098636-73AB-65FB-295C-260B33D9DE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64" y="-57152"/>
            <a:ext cx="819150" cy="819150"/>
          </a:xfrm>
          <a:prstGeom prst="rect">
            <a:avLst/>
          </a:prstGeom>
        </p:spPr>
      </p:pic>
    </p:spTree>
    <p:extLst>
      <p:ext uri="{BB962C8B-B14F-4D97-AF65-F5344CB8AC3E}">
        <p14:creationId xmlns:p14="http://schemas.microsoft.com/office/powerpoint/2010/main" val="9056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332537" y="57151"/>
            <a:ext cx="10997576"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Please limit your answer up to 500 words only:</a:t>
            </a:r>
          </a:p>
        </p:txBody>
      </p:sp>
      <p:pic>
        <p:nvPicPr>
          <p:cNvPr id="2" name="Graphic 1" descr="Badge 1 with solid fill">
            <a:extLst>
              <a:ext uri="{FF2B5EF4-FFF2-40B4-BE49-F238E27FC236}">
                <a16:creationId xmlns:a16="http://schemas.microsoft.com/office/drawing/2014/main" id="{941FB8DA-04E2-A253-16D0-9AAF2AB328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8576"/>
            <a:ext cx="819150" cy="819150"/>
          </a:xfrm>
          <a:prstGeom prst="rect">
            <a:avLst/>
          </a:prstGeom>
        </p:spPr>
      </p:pic>
    </p:spTree>
    <p:extLst>
      <p:ext uri="{BB962C8B-B14F-4D97-AF65-F5344CB8AC3E}">
        <p14:creationId xmlns:p14="http://schemas.microsoft.com/office/powerpoint/2010/main" val="58018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1804025" y="86409"/>
            <a:ext cx="9640263"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To continue the answer up to 500 words only:</a:t>
            </a:r>
          </a:p>
        </p:txBody>
      </p:sp>
      <p:pic>
        <p:nvPicPr>
          <p:cNvPr id="2" name="Graphic 1" descr="Badge 1 with solid fill">
            <a:extLst>
              <a:ext uri="{FF2B5EF4-FFF2-40B4-BE49-F238E27FC236}">
                <a16:creationId xmlns:a16="http://schemas.microsoft.com/office/drawing/2014/main" id="{941FB8DA-04E2-A253-16D0-9AAF2AB328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8576"/>
            <a:ext cx="819150" cy="819150"/>
          </a:xfrm>
          <a:prstGeom prst="rect">
            <a:avLst/>
          </a:prstGeom>
        </p:spPr>
      </p:pic>
    </p:spTree>
    <p:extLst>
      <p:ext uri="{BB962C8B-B14F-4D97-AF65-F5344CB8AC3E}">
        <p14:creationId xmlns:p14="http://schemas.microsoft.com/office/powerpoint/2010/main" val="68950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 Evidence &amp; Supporting Documents – </a:t>
            </a:r>
            <a:r>
              <a:rPr lang="en-US" sz="2600" dirty="0">
                <a:solidFill>
                  <a:schemeClr val="bg1"/>
                </a:solidFill>
                <a:latin typeface="Times New Roman" panose="02020603050405020304" pitchFamily="18" charset="0"/>
                <a:cs typeface="Times New Roman" panose="02020603050405020304" pitchFamily="18" charset="0"/>
              </a:rPr>
              <a:t>( Photos / Videos attachments Maximum 8)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3" name="Graphic 2" descr="Badge 1 with solid fill">
            <a:extLst>
              <a:ext uri="{FF2B5EF4-FFF2-40B4-BE49-F238E27FC236}">
                <a16:creationId xmlns:a16="http://schemas.microsoft.com/office/drawing/2014/main" id="{94B48994-58DB-F697-FE92-9DB511DE73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9050"/>
            <a:ext cx="819150" cy="819150"/>
          </a:xfrm>
          <a:prstGeom prst="rect">
            <a:avLst/>
          </a:prstGeom>
        </p:spPr>
      </p:pic>
    </p:spTree>
    <p:extLst>
      <p:ext uri="{BB962C8B-B14F-4D97-AF65-F5344CB8AC3E}">
        <p14:creationId xmlns:p14="http://schemas.microsoft.com/office/powerpoint/2010/main" val="4761500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6874</TotalTime>
  <Words>951</Words>
  <Application>Microsoft Office PowerPoint</Application>
  <PresentationFormat>A3 Paper (297x420 mm)</PresentationFormat>
  <Paragraphs>127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Cairo</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Rassel Kassem</dc:creator>
  <cp:lastModifiedBy>Fatma Gouarab</cp:lastModifiedBy>
  <cp:revision>141</cp:revision>
  <dcterms:created xsi:type="dcterms:W3CDTF">2020-11-13T06:45:01Z</dcterms:created>
  <dcterms:modified xsi:type="dcterms:W3CDTF">2023-05-03T08:03:56Z</dcterms:modified>
</cp:coreProperties>
</file>