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93" r:id="rId2"/>
    <p:sldId id="294" r:id="rId3"/>
    <p:sldId id="295" r:id="rId4"/>
    <p:sldId id="296" r:id="rId5"/>
    <p:sldId id="292" r:id="rId6"/>
    <p:sldId id="279" r:id="rId7"/>
    <p:sldId id="298" r:id="rId8"/>
    <p:sldId id="282" r:id="rId9"/>
    <p:sldId id="299" r:id="rId10"/>
    <p:sldId id="284" r:id="rId11"/>
    <p:sldId id="300" r:id="rId12"/>
    <p:sldId id="286" r:id="rId13"/>
    <p:sldId id="301" r:id="rId14"/>
    <p:sldId id="297" r:id="rId15"/>
  </p:sldIdLst>
  <p:sldSz cx="12801600" cy="96012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283"/>
    <a:srgbClr val="005C68"/>
    <a:srgbClr val="73352F"/>
    <a:srgbClr val="F1AF20"/>
    <a:srgbClr val="000000"/>
    <a:srgbClr val="0D8C5D"/>
    <a:srgbClr val="C06453"/>
    <a:srgbClr val="80A765"/>
    <a:srgbClr val="A0C1B5"/>
    <a:srgbClr val="6588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3" autoAdjust="0"/>
    <p:restoredTop sz="94660"/>
  </p:normalViewPr>
  <p:slideViewPr>
    <p:cSldViewPr snapToGrid="0">
      <p:cViewPr varScale="1">
        <p:scale>
          <a:sx n="45" d="100"/>
          <a:sy n="45" d="100"/>
        </p:scale>
        <p:origin x="137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9E2F1-8D62-4945-8F8E-3FB610533149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1A566-AFB5-4DA0-897B-DD39F7CB7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078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9E2F1-8D62-4945-8F8E-3FB610533149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1A566-AFB5-4DA0-897B-DD39F7CB7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448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9E2F1-8D62-4945-8F8E-3FB610533149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1A566-AFB5-4DA0-897B-DD39F7CB7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529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9E2F1-8D62-4945-8F8E-3FB610533149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1A566-AFB5-4DA0-897B-DD39F7CB7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949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9E2F1-8D62-4945-8F8E-3FB610533149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1A566-AFB5-4DA0-897B-DD39F7CB7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177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9E2F1-8D62-4945-8F8E-3FB610533149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1A566-AFB5-4DA0-897B-DD39F7CB7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778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9E2F1-8D62-4945-8F8E-3FB610533149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1A566-AFB5-4DA0-897B-DD39F7CB7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605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9E2F1-8D62-4945-8F8E-3FB610533149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1A566-AFB5-4DA0-897B-DD39F7CB7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51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9E2F1-8D62-4945-8F8E-3FB610533149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1A566-AFB5-4DA0-897B-DD39F7CB7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254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9E2F1-8D62-4945-8F8E-3FB610533149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1A566-AFB5-4DA0-897B-DD39F7CB7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64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9E2F1-8D62-4945-8F8E-3FB610533149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1A566-AFB5-4DA0-897B-DD39F7CB7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810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79E2F1-8D62-4945-8F8E-3FB610533149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1A566-AFB5-4DA0-897B-DD39F7CB7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77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www.ewa.ae/items/young-entrepreneur-award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858DC62-566F-3D4C-8D12-5EBCE6BBEA79}"/>
              </a:ext>
            </a:extLst>
          </p:cNvPr>
          <p:cNvGrpSpPr/>
          <p:nvPr/>
        </p:nvGrpSpPr>
        <p:grpSpPr>
          <a:xfrm>
            <a:off x="-4105" y="-19050"/>
            <a:ext cx="12821554" cy="9618770"/>
            <a:chOff x="-4105" y="-19050"/>
            <a:chExt cx="12821554" cy="961877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5ED0AE6-0A6C-054B-B977-C39BDB27D5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583"/>
            <a:stretch/>
          </p:blipFill>
          <p:spPr>
            <a:xfrm>
              <a:off x="26579" y="1015659"/>
              <a:ext cx="12778437" cy="8572254"/>
            </a:xfrm>
            <a:prstGeom prst="rect">
              <a:avLst/>
            </a:prstGeom>
          </p:spPr>
        </p:pic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7666C53-6BF7-41CC-B1D5-F7D6CACA4CF7}"/>
                </a:ext>
              </a:extLst>
            </p:cNvPr>
            <p:cNvSpPr/>
            <p:nvPr/>
          </p:nvSpPr>
          <p:spPr>
            <a:xfrm>
              <a:off x="21344" y="11807"/>
              <a:ext cx="12788905" cy="9587913"/>
            </a:xfrm>
            <a:prstGeom prst="rect">
              <a:avLst/>
            </a:prstGeom>
            <a:solidFill>
              <a:schemeClr val="accent4">
                <a:lumMod val="50000"/>
                <a:alpha val="6510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89" dirty="0">
                <a:solidFill>
                  <a:schemeClr val="bg1"/>
                </a:solidFill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B302967-9810-4E24-AAA0-5957C4E39621}"/>
                </a:ext>
              </a:extLst>
            </p:cNvPr>
            <p:cNvSpPr txBox="1"/>
            <p:nvPr/>
          </p:nvSpPr>
          <p:spPr>
            <a:xfrm>
              <a:off x="249266" y="2737507"/>
              <a:ext cx="12549242" cy="483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EMIRATES WOMEN AWARD 19TH CYCLE </a:t>
              </a:r>
            </a:p>
            <a:p>
              <a:pPr algn="ctr"/>
              <a:endParaRPr lang="en-GB" sz="4400" b="1" dirty="0">
                <a:solidFill>
                  <a:schemeClr val="bg1"/>
                </a:solidFill>
                <a:cs typeface="+mj-cs"/>
              </a:endParaRPr>
            </a:p>
            <a:p>
              <a:pPr algn="ctr"/>
              <a:endParaRPr lang="en-GB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Young Entrepreneur Award</a:t>
              </a:r>
              <a:endParaRPr lang="en-GB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GB" sz="4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/>
              <a:endPara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Submission Form 2023</a:t>
              </a:r>
              <a:endParaRPr lang="ar-AE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25C8A49-FA50-7C4B-A825-E0DD31846A85}"/>
                </a:ext>
              </a:extLst>
            </p:cNvPr>
            <p:cNvSpPr/>
            <p:nvPr/>
          </p:nvSpPr>
          <p:spPr>
            <a:xfrm>
              <a:off x="-4105" y="32337"/>
              <a:ext cx="246863" cy="95669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E" sz="1889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F3B10E4-E065-7145-A295-3EC27D9CE898}"/>
                </a:ext>
              </a:extLst>
            </p:cNvPr>
            <p:cNvSpPr/>
            <p:nvPr/>
          </p:nvSpPr>
          <p:spPr>
            <a:xfrm>
              <a:off x="19049" y="-19050"/>
              <a:ext cx="12798400" cy="13844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E" sz="1889"/>
            </a:p>
          </p:txBody>
        </p:sp>
        <p:pic>
          <p:nvPicPr>
            <p:cNvPr id="3" name="Picture 2" descr="Logo, company name&#10;&#10;Description automatically generated">
              <a:extLst>
                <a:ext uri="{FF2B5EF4-FFF2-40B4-BE49-F238E27FC236}">
                  <a16:creationId xmlns:a16="http://schemas.microsoft.com/office/drawing/2014/main" id="{EAF3AAA1-CA51-F54C-9E48-1891F0543F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778" y="92913"/>
              <a:ext cx="1726667" cy="1165500"/>
            </a:xfrm>
            <a:prstGeom prst="rect">
              <a:avLst/>
            </a:prstGeom>
          </p:spPr>
        </p:pic>
        <p:pic>
          <p:nvPicPr>
            <p:cNvPr id="11" name="Picture 10" descr="Logo&#10;&#10;Description automatically generated">
              <a:extLst>
                <a:ext uri="{FF2B5EF4-FFF2-40B4-BE49-F238E27FC236}">
                  <a16:creationId xmlns:a16="http://schemas.microsoft.com/office/drawing/2014/main" id="{B7F1E3E2-1634-8F43-B3D7-F220D50E0B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3165" y="92913"/>
              <a:ext cx="1799758" cy="1175351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4D544F0-ABFE-2F45-8999-440DADFF27F3}"/>
              </a:ext>
            </a:extLst>
          </p:cNvPr>
          <p:cNvGrpSpPr/>
          <p:nvPr/>
        </p:nvGrpSpPr>
        <p:grpSpPr>
          <a:xfrm>
            <a:off x="1670033" y="9163865"/>
            <a:ext cx="9461534" cy="400110"/>
            <a:chOff x="2062878" y="9178275"/>
            <a:chExt cx="8312320" cy="40011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3FC30EC-C567-824A-8B80-0F7AC9BF936A}"/>
                </a:ext>
              </a:extLst>
            </p:cNvPr>
            <p:cNvSpPr/>
            <p:nvPr/>
          </p:nvSpPr>
          <p:spPr>
            <a:xfrm>
              <a:off x="2062878" y="9178275"/>
              <a:ext cx="831232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Copyright       Emirates Women Award (2003 – 2023) www.ewa.ae All Rights Reserved </a:t>
              </a:r>
            </a:p>
          </p:txBody>
        </p:sp>
        <p:pic>
          <p:nvPicPr>
            <p:cNvPr id="9" name="Graphic 8" descr="Badge Copyright outline">
              <a:extLst>
                <a:ext uri="{FF2B5EF4-FFF2-40B4-BE49-F238E27FC236}">
                  <a16:creationId xmlns:a16="http://schemas.microsoft.com/office/drawing/2014/main" id="{C5714D2B-7021-324B-94F8-1E3C3D95124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009767" y="9186943"/>
              <a:ext cx="386321" cy="3863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307030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EE1933BD-D95A-E044-848F-B64C83C8A012}"/>
              </a:ext>
            </a:extLst>
          </p:cNvPr>
          <p:cNvSpPr/>
          <p:nvPr/>
        </p:nvSpPr>
        <p:spPr>
          <a:xfrm>
            <a:off x="0" y="-19050"/>
            <a:ext cx="12801600" cy="798735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89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5867499-B17F-4C45-92BA-4730209706B8}"/>
              </a:ext>
            </a:extLst>
          </p:cNvPr>
          <p:cNvSpPr txBox="1"/>
          <p:nvPr/>
        </p:nvSpPr>
        <p:spPr>
          <a:xfrm>
            <a:off x="649099" y="21997"/>
            <a:ext cx="123570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Demonstrates entrepreneurial mindset through risk-taking, engaging others etc. </a:t>
            </a:r>
          </a:p>
          <a:p>
            <a:r>
              <a:rPr lang="en-GB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(300 words maximum)</a:t>
            </a:r>
          </a:p>
        </p:txBody>
      </p:sp>
      <p:pic>
        <p:nvPicPr>
          <p:cNvPr id="5" name="Graphic 4" descr="Badge 3 with solid fill">
            <a:extLst>
              <a:ext uri="{FF2B5EF4-FFF2-40B4-BE49-F238E27FC236}">
                <a16:creationId xmlns:a16="http://schemas.microsoft.com/office/drawing/2014/main" id="{045949A9-89F6-EC47-9AF2-15FB97AD36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4288" y="21997"/>
            <a:ext cx="649099" cy="649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0356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EE1933BD-D95A-E044-848F-B64C83C8A012}"/>
              </a:ext>
            </a:extLst>
          </p:cNvPr>
          <p:cNvSpPr/>
          <p:nvPr/>
        </p:nvSpPr>
        <p:spPr>
          <a:xfrm>
            <a:off x="0" y="-19050"/>
            <a:ext cx="12801600" cy="798735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89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5867499-B17F-4C45-92BA-4730209706B8}"/>
              </a:ext>
            </a:extLst>
          </p:cNvPr>
          <p:cNvSpPr txBox="1"/>
          <p:nvPr/>
        </p:nvSpPr>
        <p:spPr>
          <a:xfrm>
            <a:off x="773430" y="127365"/>
            <a:ext cx="11791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Evidence &amp; supporting Documents –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(Photos / Videos attachments Maximum)  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0752DFB-E27B-584D-9CA2-1FC09F09A139}"/>
              </a:ext>
            </a:extLst>
          </p:cNvPr>
          <p:cNvSpPr/>
          <p:nvPr/>
        </p:nvSpPr>
        <p:spPr>
          <a:xfrm>
            <a:off x="95250" y="975088"/>
            <a:ext cx="6131818" cy="4095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E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Evidance Number 01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9E57137-CD7F-DE4E-92A7-38922B96C6A5}"/>
              </a:ext>
            </a:extLst>
          </p:cNvPr>
          <p:cNvSpPr/>
          <p:nvPr/>
        </p:nvSpPr>
        <p:spPr>
          <a:xfrm>
            <a:off x="95250" y="5230589"/>
            <a:ext cx="6131818" cy="42586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AE" sz="3200" b="1" dirty="0">
                <a:solidFill>
                  <a:srgbClr val="FFC00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Evidance Number 02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350F85F-4E50-954A-BC27-0AF6FEEEE89A}"/>
              </a:ext>
            </a:extLst>
          </p:cNvPr>
          <p:cNvSpPr/>
          <p:nvPr/>
        </p:nvSpPr>
        <p:spPr>
          <a:xfrm>
            <a:off x="6400800" y="956580"/>
            <a:ext cx="6286500" cy="4095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AE" sz="3200" b="1" dirty="0">
                <a:solidFill>
                  <a:srgbClr val="FFC00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Evidance Number 03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2BA7118-4942-8242-B9F7-232006E5ABD9}"/>
              </a:ext>
            </a:extLst>
          </p:cNvPr>
          <p:cNvSpPr/>
          <p:nvPr/>
        </p:nvSpPr>
        <p:spPr>
          <a:xfrm>
            <a:off x="6400800" y="5212081"/>
            <a:ext cx="6286500" cy="42586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AE" sz="3200" b="1" dirty="0">
                <a:solidFill>
                  <a:srgbClr val="FFC00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Evidance Number 04</a:t>
            </a:r>
          </a:p>
        </p:txBody>
      </p:sp>
      <p:pic>
        <p:nvPicPr>
          <p:cNvPr id="11" name="Graphic 10" descr="Badge 3 with solid fill">
            <a:extLst>
              <a:ext uri="{FF2B5EF4-FFF2-40B4-BE49-F238E27FC236}">
                <a16:creationId xmlns:a16="http://schemas.microsoft.com/office/drawing/2014/main" id="{28477B46-C1A5-0240-8CA8-40C87C2AEE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60" y="40527"/>
            <a:ext cx="649099" cy="649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5849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EE1933BD-D95A-E044-848F-B64C83C8A012}"/>
              </a:ext>
            </a:extLst>
          </p:cNvPr>
          <p:cNvSpPr/>
          <p:nvPr/>
        </p:nvSpPr>
        <p:spPr>
          <a:xfrm>
            <a:off x="0" y="-19050"/>
            <a:ext cx="12801600" cy="798735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89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5867499-B17F-4C45-92BA-4730209706B8}"/>
              </a:ext>
            </a:extLst>
          </p:cNvPr>
          <p:cNvSpPr txBox="1"/>
          <p:nvPr/>
        </p:nvSpPr>
        <p:spPr>
          <a:xfrm>
            <a:off x="649099" y="10244"/>
            <a:ext cx="122541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Demonstrates community engagement through charitable or leadership roles and/or creating new</a:t>
            </a:r>
          </a:p>
          <a:p>
            <a:r>
              <a:rPr lang="en-GB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jobs.  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(300 words maximum)</a:t>
            </a:r>
          </a:p>
        </p:txBody>
      </p:sp>
      <p:pic>
        <p:nvPicPr>
          <p:cNvPr id="7" name="Graphic 6" descr="Badge 4 with solid fill">
            <a:extLst>
              <a:ext uri="{FF2B5EF4-FFF2-40B4-BE49-F238E27FC236}">
                <a16:creationId xmlns:a16="http://schemas.microsoft.com/office/drawing/2014/main" id="{7F21EAB4-4840-2C4B-B4C1-809AC73A0E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5767"/>
            <a:ext cx="649099" cy="649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2163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EE1933BD-D95A-E044-848F-B64C83C8A012}"/>
              </a:ext>
            </a:extLst>
          </p:cNvPr>
          <p:cNvSpPr/>
          <p:nvPr/>
        </p:nvSpPr>
        <p:spPr>
          <a:xfrm>
            <a:off x="0" y="-19050"/>
            <a:ext cx="12801600" cy="798735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89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5867499-B17F-4C45-92BA-4730209706B8}"/>
              </a:ext>
            </a:extLst>
          </p:cNvPr>
          <p:cNvSpPr txBox="1"/>
          <p:nvPr/>
        </p:nvSpPr>
        <p:spPr>
          <a:xfrm>
            <a:off x="773430" y="127365"/>
            <a:ext cx="11791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Evidence &amp; supporting Documents – (Photos / Videos attachments Maximum)  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0752DFB-E27B-584D-9CA2-1FC09F09A139}"/>
              </a:ext>
            </a:extLst>
          </p:cNvPr>
          <p:cNvSpPr/>
          <p:nvPr/>
        </p:nvSpPr>
        <p:spPr>
          <a:xfrm>
            <a:off x="95250" y="975088"/>
            <a:ext cx="6131818" cy="4095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E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Evidance Number 01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9E57137-CD7F-DE4E-92A7-38922B96C6A5}"/>
              </a:ext>
            </a:extLst>
          </p:cNvPr>
          <p:cNvSpPr/>
          <p:nvPr/>
        </p:nvSpPr>
        <p:spPr>
          <a:xfrm>
            <a:off x="95250" y="5230589"/>
            <a:ext cx="6131818" cy="42586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AE" sz="3200" b="1" dirty="0">
                <a:solidFill>
                  <a:srgbClr val="FFC00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Evidance Number 02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350F85F-4E50-954A-BC27-0AF6FEEEE89A}"/>
              </a:ext>
            </a:extLst>
          </p:cNvPr>
          <p:cNvSpPr/>
          <p:nvPr/>
        </p:nvSpPr>
        <p:spPr>
          <a:xfrm>
            <a:off x="6400800" y="956580"/>
            <a:ext cx="6286500" cy="4095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AE" sz="3200" b="1" dirty="0">
                <a:solidFill>
                  <a:srgbClr val="FFC00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Evidance Number 03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2BA7118-4942-8242-B9F7-232006E5ABD9}"/>
              </a:ext>
            </a:extLst>
          </p:cNvPr>
          <p:cNvSpPr/>
          <p:nvPr/>
        </p:nvSpPr>
        <p:spPr>
          <a:xfrm>
            <a:off x="6400800" y="5212081"/>
            <a:ext cx="6286500" cy="42586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AE" sz="3200" b="1" dirty="0">
                <a:solidFill>
                  <a:srgbClr val="FFC00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Evidance Number 04</a:t>
            </a:r>
          </a:p>
        </p:txBody>
      </p:sp>
      <p:pic>
        <p:nvPicPr>
          <p:cNvPr id="12" name="Graphic 11" descr="Badge 4 with solid fill">
            <a:extLst>
              <a:ext uri="{FF2B5EF4-FFF2-40B4-BE49-F238E27FC236}">
                <a16:creationId xmlns:a16="http://schemas.microsoft.com/office/drawing/2014/main" id="{9413B6AA-BD1E-9B47-A9F0-8C45B49859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5767"/>
            <a:ext cx="649099" cy="649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0355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858DC62-566F-3D4C-8D12-5EBCE6BBEA79}"/>
              </a:ext>
            </a:extLst>
          </p:cNvPr>
          <p:cNvGrpSpPr/>
          <p:nvPr/>
        </p:nvGrpSpPr>
        <p:grpSpPr>
          <a:xfrm>
            <a:off x="-4105" y="-19050"/>
            <a:ext cx="12821554" cy="9618770"/>
            <a:chOff x="-4105" y="-19050"/>
            <a:chExt cx="12821554" cy="961877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5ED0AE6-0A6C-054B-B977-C39BDB27D5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583"/>
            <a:stretch/>
          </p:blipFill>
          <p:spPr>
            <a:xfrm>
              <a:off x="26579" y="1015659"/>
              <a:ext cx="12778437" cy="8572254"/>
            </a:xfrm>
            <a:prstGeom prst="rect">
              <a:avLst/>
            </a:prstGeom>
          </p:spPr>
        </p:pic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7666C53-6BF7-41CC-B1D5-F7D6CACA4CF7}"/>
                </a:ext>
              </a:extLst>
            </p:cNvPr>
            <p:cNvSpPr/>
            <p:nvPr/>
          </p:nvSpPr>
          <p:spPr>
            <a:xfrm>
              <a:off x="21344" y="11807"/>
              <a:ext cx="12788905" cy="9587913"/>
            </a:xfrm>
            <a:prstGeom prst="rect">
              <a:avLst/>
            </a:prstGeom>
            <a:solidFill>
              <a:schemeClr val="accent4">
                <a:lumMod val="50000"/>
                <a:alpha val="6510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89">
                <a:solidFill>
                  <a:schemeClr val="bg1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25C8A49-FA50-7C4B-A825-E0DD31846A85}"/>
                </a:ext>
              </a:extLst>
            </p:cNvPr>
            <p:cNvSpPr/>
            <p:nvPr/>
          </p:nvSpPr>
          <p:spPr>
            <a:xfrm>
              <a:off x="-4105" y="32337"/>
              <a:ext cx="246863" cy="95669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E" sz="1889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F3B10E4-E065-7145-A295-3EC27D9CE898}"/>
                </a:ext>
              </a:extLst>
            </p:cNvPr>
            <p:cNvSpPr/>
            <p:nvPr/>
          </p:nvSpPr>
          <p:spPr>
            <a:xfrm>
              <a:off x="19049" y="-19050"/>
              <a:ext cx="12798400" cy="13844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E" sz="1889"/>
            </a:p>
          </p:txBody>
        </p:sp>
        <p:pic>
          <p:nvPicPr>
            <p:cNvPr id="3" name="Picture 2" descr="Logo, company name&#10;&#10;Description automatically generated">
              <a:extLst>
                <a:ext uri="{FF2B5EF4-FFF2-40B4-BE49-F238E27FC236}">
                  <a16:creationId xmlns:a16="http://schemas.microsoft.com/office/drawing/2014/main" id="{EAF3AAA1-CA51-F54C-9E48-1891F0543F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778" y="92913"/>
              <a:ext cx="1726667" cy="1165500"/>
            </a:xfrm>
            <a:prstGeom prst="rect">
              <a:avLst/>
            </a:prstGeom>
          </p:spPr>
        </p:pic>
        <p:pic>
          <p:nvPicPr>
            <p:cNvPr id="11" name="Picture 10" descr="Logo&#10;&#10;Description automatically generated">
              <a:extLst>
                <a:ext uri="{FF2B5EF4-FFF2-40B4-BE49-F238E27FC236}">
                  <a16:creationId xmlns:a16="http://schemas.microsoft.com/office/drawing/2014/main" id="{B7F1E3E2-1634-8F43-B3D7-F220D50E0B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3165" y="92913"/>
              <a:ext cx="1799758" cy="1175351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4D544F0-ABFE-2F45-8999-440DADFF27F3}"/>
              </a:ext>
            </a:extLst>
          </p:cNvPr>
          <p:cNvGrpSpPr/>
          <p:nvPr/>
        </p:nvGrpSpPr>
        <p:grpSpPr>
          <a:xfrm>
            <a:off x="2622436" y="9177698"/>
            <a:ext cx="7864893" cy="406391"/>
            <a:chOff x="2062878" y="9178275"/>
            <a:chExt cx="7864893" cy="406391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3FC30EC-C567-824A-8B80-0F7AC9BF936A}"/>
                </a:ext>
              </a:extLst>
            </p:cNvPr>
            <p:cNvSpPr/>
            <p:nvPr/>
          </p:nvSpPr>
          <p:spPr>
            <a:xfrm>
              <a:off x="2062878" y="9178275"/>
              <a:ext cx="786489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Copyright       Emirates Women Award (2003 – 2023) All Rights Reserved </a:t>
              </a:r>
            </a:p>
          </p:txBody>
        </p:sp>
        <p:pic>
          <p:nvPicPr>
            <p:cNvPr id="9" name="Graphic 8" descr="Badge Copyright outline">
              <a:extLst>
                <a:ext uri="{FF2B5EF4-FFF2-40B4-BE49-F238E27FC236}">
                  <a16:creationId xmlns:a16="http://schemas.microsoft.com/office/drawing/2014/main" id="{C5714D2B-7021-324B-94F8-1E3C3D95124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162300" y="9198345"/>
              <a:ext cx="386321" cy="386321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47EBAAF6-AB3E-8E4D-9CE1-C97661C1C137}"/>
              </a:ext>
            </a:extLst>
          </p:cNvPr>
          <p:cNvSpPr txBox="1"/>
          <p:nvPr/>
        </p:nvSpPr>
        <p:spPr>
          <a:xfrm>
            <a:off x="498406" y="4731452"/>
            <a:ext cx="12536740" cy="4004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629"/>
              </a:spcBef>
            </a:pPr>
            <a:r>
              <a:rPr lang="en-AE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Submission and Sponsorship inquiries, contact: </a:t>
            </a:r>
          </a:p>
          <a:p>
            <a:pPr algn="ctr">
              <a:lnSpc>
                <a:spcPct val="150000"/>
              </a:lnSpc>
              <a:spcBef>
                <a:spcPts val="629"/>
              </a:spcBef>
            </a:pPr>
            <a:r>
              <a:rPr lang="en-AE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Fatma Abdul Qader</a:t>
            </a:r>
          </a:p>
          <a:p>
            <a:pPr algn="ctr">
              <a:lnSpc>
                <a:spcPct val="150000"/>
              </a:lnSpc>
              <a:spcBef>
                <a:spcPts val="629"/>
              </a:spcBef>
            </a:pPr>
            <a:r>
              <a:rPr lang="en-AE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+97156 545 7410 </a:t>
            </a:r>
          </a:p>
          <a:p>
            <a:pPr algn="ctr">
              <a:lnSpc>
                <a:spcPct val="150000"/>
              </a:lnSpc>
              <a:spcBef>
                <a:spcPts val="629"/>
              </a:spcBef>
            </a:pPr>
            <a:r>
              <a:rPr lang="en-AE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fatma@dqg.org</a:t>
            </a:r>
          </a:p>
          <a:p>
            <a:pPr algn="ctr">
              <a:lnSpc>
                <a:spcPct val="150000"/>
              </a:lnSpc>
              <a:spcBef>
                <a:spcPts val="629"/>
              </a:spcBef>
            </a:pPr>
            <a:r>
              <a:rPr lang="en-AE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www.dqg.org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A26AEF-0681-3F9C-72B5-681FA6C56E93}"/>
              </a:ext>
            </a:extLst>
          </p:cNvPr>
          <p:cNvSpPr txBox="1"/>
          <p:nvPr/>
        </p:nvSpPr>
        <p:spPr>
          <a:xfrm>
            <a:off x="1634981" y="2617531"/>
            <a:ext cx="10503679" cy="8617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00" b="1" dirty="0">
                <a:solidFill>
                  <a:schemeClr val="accent4">
                    <a:lumMod val="50000"/>
                  </a:schemeClr>
                </a:solidFill>
                <a:latin typeface="Calibri" panose="020F0502020204030204"/>
                <a:cs typeface="Cairo" panose="00000500000000000000" pitchFamily="2" charset="-78"/>
              </a:rPr>
              <a:t>To Submit your application, </a:t>
            </a:r>
            <a:r>
              <a:rPr lang="en-US" sz="5000" b="1" dirty="0">
                <a:solidFill>
                  <a:prstClr val="white"/>
                </a:solidFill>
                <a:latin typeface="Calibri" panose="020F0502020204030204"/>
                <a:cs typeface="Cairo" panose="00000500000000000000" pitchFamily="2" charset="-78"/>
                <a:hlinkClick r:id="rId7"/>
              </a:rPr>
              <a:t>click here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iro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5565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iagram&#10;&#10;Description automatically generated">
            <a:extLst>
              <a:ext uri="{FF2B5EF4-FFF2-40B4-BE49-F238E27FC236}">
                <a16:creationId xmlns:a16="http://schemas.microsoft.com/office/drawing/2014/main" id="{9E8E4377-CC60-D927-377A-96202CEFC2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62" y="1903220"/>
            <a:ext cx="11723914" cy="6192512"/>
          </a:xfrm>
          <a:prstGeom prst="rect">
            <a:avLst/>
          </a:prstGeom>
        </p:spPr>
      </p:pic>
      <p:sp>
        <p:nvSpPr>
          <p:cNvPr id="135" name="Rectangle 134">
            <a:extLst>
              <a:ext uri="{FF2B5EF4-FFF2-40B4-BE49-F238E27FC236}">
                <a16:creationId xmlns:a16="http://schemas.microsoft.com/office/drawing/2014/main" id="{832DE9F8-2254-49E8-8163-741760216307}"/>
              </a:ext>
            </a:extLst>
          </p:cNvPr>
          <p:cNvSpPr/>
          <p:nvPr/>
        </p:nvSpPr>
        <p:spPr>
          <a:xfrm>
            <a:off x="1517214" y="8050540"/>
            <a:ext cx="976717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300" b="1" i="1" dirty="0">
                <a:solidFill>
                  <a:srgbClr val="C00000"/>
                </a:solidFill>
              </a:rPr>
              <a:t>Kindly select one category only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6D6DE01F-9050-4BD6-8C0F-456286BB3887}"/>
              </a:ext>
            </a:extLst>
          </p:cNvPr>
          <p:cNvSpPr txBox="1"/>
          <p:nvPr/>
        </p:nvSpPr>
        <p:spPr>
          <a:xfrm>
            <a:off x="123572" y="9087978"/>
            <a:ext cx="68492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Copyright    Emirates Women Award (2003 – 2023) All Rights Reserved </a:t>
            </a:r>
          </a:p>
        </p:txBody>
      </p:sp>
      <p:pic>
        <p:nvPicPr>
          <p:cNvPr id="137" name="Graphic 136" descr="Badge Copyright outline">
            <a:extLst>
              <a:ext uri="{FF2B5EF4-FFF2-40B4-BE49-F238E27FC236}">
                <a16:creationId xmlns:a16="http://schemas.microsoft.com/office/drawing/2014/main" id="{978A63F0-6DE3-404A-880A-2C370CAB5D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4393" y="9087978"/>
            <a:ext cx="401237" cy="401237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044D79B4-C730-7E65-B77F-23E9E7ED90B9}"/>
              </a:ext>
            </a:extLst>
          </p:cNvPr>
          <p:cNvGrpSpPr/>
          <p:nvPr/>
        </p:nvGrpSpPr>
        <p:grpSpPr>
          <a:xfrm>
            <a:off x="291679" y="204661"/>
            <a:ext cx="12208569" cy="1175351"/>
            <a:chOff x="248815" y="290389"/>
            <a:chExt cx="12208569" cy="1175351"/>
          </a:xfrm>
        </p:grpSpPr>
        <p:pic>
          <p:nvPicPr>
            <p:cNvPr id="17" name="Picture 16" descr="Logo, company name&#10;&#10;Description automatically generated">
              <a:extLst>
                <a:ext uri="{FF2B5EF4-FFF2-40B4-BE49-F238E27FC236}">
                  <a16:creationId xmlns:a16="http://schemas.microsoft.com/office/drawing/2014/main" id="{8FB2D3F2-C1B7-FE38-865B-725B956FD27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815" y="295314"/>
              <a:ext cx="1726667" cy="1165500"/>
            </a:xfrm>
            <a:prstGeom prst="rect">
              <a:avLst/>
            </a:prstGeom>
          </p:spPr>
        </p:pic>
        <p:pic>
          <p:nvPicPr>
            <p:cNvPr id="18" name="Picture 17" descr="Logo&#10;&#10;Description automatically generated">
              <a:extLst>
                <a:ext uri="{FF2B5EF4-FFF2-40B4-BE49-F238E27FC236}">
                  <a16:creationId xmlns:a16="http://schemas.microsoft.com/office/drawing/2014/main" id="{F62C1574-6831-A9E9-7A1E-BEEB198157D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57626" y="290389"/>
              <a:ext cx="1799758" cy="1175351"/>
            </a:xfrm>
            <a:prstGeom prst="rect">
              <a:avLst/>
            </a:prstGeom>
            <a:solidFill>
              <a:schemeClr val="bg1"/>
            </a:solidFill>
          </p:spPr>
        </p:pic>
      </p:grpSp>
    </p:spTree>
    <p:extLst>
      <p:ext uri="{BB962C8B-B14F-4D97-AF65-F5344CB8AC3E}">
        <p14:creationId xmlns:p14="http://schemas.microsoft.com/office/powerpoint/2010/main" val="1950850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9CF46E22-F27D-FA4E-978D-EBA83A6F5E7E}"/>
              </a:ext>
            </a:extLst>
          </p:cNvPr>
          <p:cNvGraphicFramePr>
            <a:graphicFrameLocks noGrp="1"/>
          </p:cNvGraphicFramePr>
          <p:nvPr/>
        </p:nvGraphicFramePr>
        <p:xfrm>
          <a:off x="503082" y="1724111"/>
          <a:ext cx="11129962" cy="7080480"/>
        </p:xfrm>
        <a:graphic>
          <a:graphicData uri="http://schemas.openxmlformats.org/drawingml/2006/table">
            <a:tbl>
              <a:tblPr firstRow="1" firstCol="1" bandRow="1"/>
              <a:tblGrid>
                <a:gridCol w="3229970">
                  <a:extLst>
                    <a:ext uri="{9D8B030D-6E8A-4147-A177-3AD203B41FA5}">
                      <a16:colId xmlns:a16="http://schemas.microsoft.com/office/drawing/2014/main" val="2703419105"/>
                    </a:ext>
                  </a:extLst>
                </a:gridCol>
                <a:gridCol w="7899992">
                  <a:extLst>
                    <a:ext uri="{9D8B030D-6E8A-4147-A177-3AD203B41FA5}">
                      <a16:colId xmlns:a16="http://schemas.microsoft.com/office/drawing/2014/main" val="1844475843"/>
                    </a:ext>
                  </a:extLst>
                </a:gridCol>
              </a:tblGrid>
              <a:tr h="69201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600" b="1" dirty="0">
                          <a:gradFill flip="none" rotWithShape="1">
                            <a:gsLst>
                              <a:gs pos="0">
                                <a:schemeClr val="accent4">
                                  <a:lumMod val="50000"/>
                                  <a:shade val="30000"/>
                                  <a:satMod val="115000"/>
                                </a:schemeClr>
                              </a:gs>
                              <a:gs pos="50000">
                                <a:schemeClr val="accent4">
                                  <a:lumMod val="50000"/>
                                  <a:shade val="67500"/>
                                  <a:satMod val="115000"/>
                                </a:schemeClr>
                              </a:gs>
                              <a:gs pos="100000">
                                <a:schemeClr val="accent4">
                                  <a:lumMod val="50000"/>
                                  <a:shade val="100000"/>
                                  <a:satMod val="115000"/>
                                </a:schemeClr>
                              </a:gs>
                            </a:gsLst>
                            <a:lin ang="16200000" scaled="1"/>
                            <a:tileRect/>
                          </a:gra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Applicant’s Name</a:t>
                      </a:r>
                      <a:endParaRPr lang="en-AE" sz="2600" dirty="0">
                        <a:gradFill flip="none" rotWithShape="1">
                          <a:gsLst>
                            <a:gs pos="0">
                              <a:schemeClr val="accent4">
                                <a:lumMod val="50000"/>
                                <a:shade val="30000"/>
                                <a:satMod val="115000"/>
                              </a:schemeClr>
                            </a:gs>
                            <a:gs pos="50000">
                              <a:schemeClr val="accent4">
                                <a:lumMod val="50000"/>
                                <a:shade val="67500"/>
                                <a:satMod val="115000"/>
                              </a:schemeClr>
                            </a:gs>
                            <a:gs pos="100000">
                              <a:schemeClr val="accent4">
                                <a:lumMod val="50000"/>
                                <a:shade val="100000"/>
                                <a:satMod val="115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9" marR="72009" marT="0" marB="36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50000"/>
                            <a:tint val="66000"/>
                            <a:satMod val="160000"/>
                          </a:schemeClr>
                        </a:gs>
                        <a:gs pos="33000">
                          <a:schemeClr val="accent4">
                            <a:lumMod val="50000"/>
                            <a:tint val="44500"/>
                            <a:satMod val="160000"/>
                          </a:schemeClr>
                        </a:gs>
                        <a:gs pos="65000">
                          <a:srgbClr val="E1DAD1"/>
                        </a:gs>
                        <a:gs pos="94000">
                          <a:schemeClr val="accent4">
                            <a:lumMod val="5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9" marR="72009" marT="0" marB="36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8382141"/>
                  </a:ext>
                </a:extLst>
              </a:tr>
              <a:tr h="75464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600" b="1" dirty="0">
                          <a:gradFill flip="none" rotWithShape="1">
                            <a:gsLst>
                              <a:gs pos="0">
                                <a:schemeClr val="accent4">
                                  <a:lumMod val="50000"/>
                                  <a:shade val="30000"/>
                                  <a:satMod val="115000"/>
                                </a:schemeClr>
                              </a:gs>
                              <a:gs pos="50000">
                                <a:schemeClr val="accent4">
                                  <a:lumMod val="50000"/>
                                  <a:shade val="67500"/>
                                  <a:satMod val="115000"/>
                                </a:schemeClr>
                              </a:gs>
                              <a:gs pos="100000">
                                <a:schemeClr val="accent4">
                                  <a:lumMod val="50000"/>
                                  <a:shade val="100000"/>
                                  <a:satMod val="115000"/>
                                </a:schemeClr>
                              </a:gs>
                            </a:gsLst>
                            <a:lin ang="16200000" scaled="1"/>
                            <a:tileRect/>
                          </a:gra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Designation</a:t>
                      </a:r>
                      <a:endParaRPr lang="en-AE" sz="2600" dirty="0">
                        <a:gradFill flip="none" rotWithShape="1">
                          <a:gsLst>
                            <a:gs pos="0">
                              <a:schemeClr val="accent4">
                                <a:lumMod val="50000"/>
                                <a:shade val="30000"/>
                                <a:satMod val="115000"/>
                              </a:schemeClr>
                            </a:gs>
                            <a:gs pos="50000">
                              <a:schemeClr val="accent4">
                                <a:lumMod val="50000"/>
                                <a:shade val="67500"/>
                                <a:satMod val="115000"/>
                              </a:schemeClr>
                            </a:gs>
                            <a:gs pos="100000">
                              <a:schemeClr val="accent4">
                                <a:lumMod val="50000"/>
                                <a:shade val="100000"/>
                                <a:satMod val="115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9" marR="72009" marT="0" marB="36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50000"/>
                            <a:tint val="66000"/>
                            <a:satMod val="160000"/>
                          </a:schemeClr>
                        </a:gs>
                        <a:gs pos="33000">
                          <a:schemeClr val="accent4">
                            <a:lumMod val="50000"/>
                            <a:tint val="44500"/>
                            <a:satMod val="160000"/>
                          </a:schemeClr>
                        </a:gs>
                        <a:gs pos="65000">
                          <a:srgbClr val="E1DAD1"/>
                        </a:gs>
                        <a:gs pos="94000">
                          <a:schemeClr val="accent4">
                            <a:lumMod val="5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9" marR="72009" marT="0" marB="36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11564691"/>
                  </a:ext>
                </a:extLst>
              </a:tr>
              <a:tr h="71985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600" b="1" dirty="0">
                          <a:gradFill flip="none" rotWithShape="1">
                            <a:gsLst>
                              <a:gs pos="0">
                                <a:schemeClr val="accent4">
                                  <a:lumMod val="50000"/>
                                  <a:shade val="30000"/>
                                  <a:satMod val="115000"/>
                                </a:schemeClr>
                              </a:gs>
                              <a:gs pos="50000">
                                <a:schemeClr val="accent4">
                                  <a:lumMod val="50000"/>
                                  <a:shade val="67500"/>
                                  <a:satMod val="115000"/>
                                </a:schemeClr>
                              </a:gs>
                              <a:gs pos="100000">
                                <a:schemeClr val="accent4">
                                  <a:lumMod val="50000"/>
                                  <a:shade val="100000"/>
                                  <a:satMod val="115000"/>
                                </a:schemeClr>
                              </a:gs>
                            </a:gsLst>
                            <a:lin ang="16200000" scaled="1"/>
                            <a:tileRect/>
                          </a:gra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Organization’s name</a:t>
                      </a:r>
                      <a:endParaRPr lang="en-AE" sz="2600" dirty="0">
                        <a:gradFill flip="none" rotWithShape="1">
                          <a:gsLst>
                            <a:gs pos="0">
                              <a:schemeClr val="accent4">
                                <a:lumMod val="50000"/>
                                <a:shade val="30000"/>
                                <a:satMod val="115000"/>
                              </a:schemeClr>
                            </a:gs>
                            <a:gs pos="50000">
                              <a:schemeClr val="accent4">
                                <a:lumMod val="50000"/>
                                <a:shade val="67500"/>
                                <a:satMod val="115000"/>
                              </a:schemeClr>
                            </a:gs>
                            <a:gs pos="100000">
                              <a:schemeClr val="accent4">
                                <a:lumMod val="50000"/>
                                <a:shade val="100000"/>
                                <a:satMod val="115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9" marR="72009" marT="0" marB="36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50000"/>
                            <a:tint val="66000"/>
                            <a:satMod val="160000"/>
                          </a:schemeClr>
                        </a:gs>
                        <a:gs pos="33000">
                          <a:schemeClr val="accent4">
                            <a:lumMod val="50000"/>
                            <a:tint val="44500"/>
                            <a:satMod val="160000"/>
                          </a:schemeClr>
                        </a:gs>
                        <a:gs pos="65000">
                          <a:srgbClr val="E1DAD1"/>
                        </a:gs>
                        <a:gs pos="94000">
                          <a:schemeClr val="accent4">
                            <a:lumMod val="5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9" marR="72009" marT="0" marB="36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58873008"/>
                  </a:ext>
                </a:extLst>
              </a:tr>
              <a:tr h="75464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600" b="1" dirty="0">
                          <a:gradFill flip="none" rotWithShape="1">
                            <a:gsLst>
                              <a:gs pos="0">
                                <a:schemeClr val="accent4">
                                  <a:lumMod val="50000"/>
                                  <a:shade val="30000"/>
                                  <a:satMod val="115000"/>
                                </a:schemeClr>
                              </a:gs>
                              <a:gs pos="50000">
                                <a:schemeClr val="accent4">
                                  <a:lumMod val="50000"/>
                                  <a:shade val="67500"/>
                                  <a:satMod val="115000"/>
                                </a:schemeClr>
                              </a:gs>
                              <a:gs pos="100000">
                                <a:schemeClr val="accent4">
                                  <a:lumMod val="50000"/>
                                  <a:shade val="100000"/>
                                  <a:satMod val="115000"/>
                                </a:schemeClr>
                              </a:gs>
                            </a:gsLst>
                            <a:lin ang="16200000" scaled="1"/>
                            <a:tileRect/>
                          </a:gra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City/Emirate</a:t>
                      </a:r>
                      <a:endParaRPr lang="en-AE" sz="2600" b="1" dirty="0">
                        <a:gradFill flip="none" rotWithShape="1">
                          <a:gsLst>
                            <a:gs pos="0">
                              <a:schemeClr val="accent4">
                                <a:lumMod val="50000"/>
                                <a:shade val="30000"/>
                                <a:satMod val="115000"/>
                              </a:schemeClr>
                            </a:gs>
                            <a:gs pos="50000">
                              <a:schemeClr val="accent4">
                                <a:lumMod val="50000"/>
                                <a:shade val="67500"/>
                                <a:satMod val="115000"/>
                              </a:schemeClr>
                            </a:gs>
                            <a:gs pos="100000">
                              <a:schemeClr val="accent4">
                                <a:lumMod val="50000"/>
                                <a:shade val="100000"/>
                                <a:satMod val="115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9" marR="72009" marT="0" marB="36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50000"/>
                            <a:tint val="66000"/>
                            <a:satMod val="160000"/>
                          </a:schemeClr>
                        </a:gs>
                        <a:gs pos="33000">
                          <a:schemeClr val="accent4">
                            <a:lumMod val="50000"/>
                            <a:tint val="44500"/>
                            <a:satMod val="160000"/>
                          </a:schemeClr>
                        </a:gs>
                        <a:gs pos="65000">
                          <a:srgbClr val="E1DAD1"/>
                        </a:gs>
                        <a:gs pos="94000">
                          <a:schemeClr val="accent4">
                            <a:lumMod val="5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9" marR="72009" marT="0" marB="36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546926"/>
                  </a:ext>
                </a:extLst>
              </a:tr>
              <a:tr h="75464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600" b="1" dirty="0">
                          <a:gradFill flip="none" rotWithShape="1">
                            <a:gsLst>
                              <a:gs pos="0">
                                <a:schemeClr val="accent4">
                                  <a:lumMod val="50000"/>
                                  <a:shade val="30000"/>
                                  <a:satMod val="115000"/>
                                </a:schemeClr>
                              </a:gs>
                              <a:gs pos="50000">
                                <a:schemeClr val="accent4">
                                  <a:lumMod val="50000"/>
                                  <a:shade val="67500"/>
                                  <a:satMod val="115000"/>
                                </a:schemeClr>
                              </a:gs>
                              <a:gs pos="100000">
                                <a:schemeClr val="accent4">
                                  <a:lumMod val="50000"/>
                                  <a:shade val="100000"/>
                                  <a:satMod val="115000"/>
                                </a:schemeClr>
                              </a:gs>
                            </a:gsLst>
                            <a:lin ang="16200000" scaled="1"/>
                            <a:tileRect/>
                          </a:gra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Telephone    </a:t>
                      </a:r>
                      <a:endParaRPr lang="en-AE" sz="2600" dirty="0">
                        <a:gradFill flip="none" rotWithShape="1">
                          <a:gsLst>
                            <a:gs pos="0">
                              <a:schemeClr val="accent4">
                                <a:lumMod val="50000"/>
                                <a:shade val="30000"/>
                                <a:satMod val="115000"/>
                              </a:schemeClr>
                            </a:gs>
                            <a:gs pos="50000">
                              <a:schemeClr val="accent4">
                                <a:lumMod val="50000"/>
                                <a:shade val="67500"/>
                                <a:satMod val="115000"/>
                              </a:schemeClr>
                            </a:gs>
                            <a:gs pos="100000">
                              <a:schemeClr val="accent4">
                                <a:lumMod val="50000"/>
                                <a:shade val="100000"/>
                                <a:satMod val="115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9" marR="72009" marT="0" marB="36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50000"/>
                            <a:tint val="66000"/>
                            <a:satMod val="160000"/>
                          </a:schemeClr>
                        </a:gs>
                        <a:gs pos="33000">
                          <a:schemeClr val="accent4">
                            <a:lumMod val="50000"/>
                            <a:tint val="44500"/>
                            <a:satMod val="160000"/>
                          </a:schemeClr>
                        </a:gs>
                        <a:gs pos="65000">
                          <a:srgbClr val="E1DAD1"/>
                        </a:gs>
                        <a:gs pos="94000">
                          <a:schemeClr val="accent4">
                            <a:lumMod val="5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9" marR="72009" marT="0" marB="36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37737658"/>
                  </a:ext>
                </a:extLst>
              </a:tr>
              <a:tr h="71160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600" b="1" dirty="0">
                          <a:gradFill flip="none" rotWithShape="1">
                            <a:gsLst>
                              <a:gs pos="0">
                                <a:schemeClr val="accent4">
                                  <a:lumMod val="50000"/>
                                  <a:shade val="30000"/>
                                  <a:satMod val="115000"/>
                                </a:schemeClr>
                              </a:gs>
                              <a:gs pos="50000">
                                <a:schemeClr val="accent4">
                                  <a:lumMod val="50000"/>
                                  <a:shade val="67500"/>
                                  <a:satMod val="115000"/>
                                </a:schemeClr>
                              </a:gs>
                              <a:gs pos="100000">
                                <a:schemeClr val="accent4">
                                  <a:lumMod val="50000"/>
                                  <a:shade val="100000"/>
                                  <a:satMod val="115000"/>
                                </a:schemeClr>
                              </a:gs>
                            </a:gsLst>
                            <a:lin ang="16200000" scaled="1"/>
                            <a:tileRect/>
                          </a:gra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Mobile</a:t>
                      </a:r>
                      <a:endParaRPr lang="en-AE" sz="2600" dirty="0">
                        <a:gradFill flip="none" rotWithShape="1">
                          <a:gsLst>
                            <a:gs pos="0">
                              <a:schemeClr val="accent4">
                                <a:lumMod val="50000"/>
                                <a:shade val="30000"/>
                                <a:satMod val="115000"/>
                              </a:schemeClr>
                            </a:gs>
                            <a:gs pos="50000">
                              <a:schemeClr val="accent4">
                                <a:lumMod val="50000"/>
                                <a:shade val="67500"/>
                                <a:satMod val="115000"/>
                              </a:schemeClr>
                            </a:gs>
                            <a:gs pos="100000">
                              <a:schemeClr val="accent4">
                                <a:lumMod val="50000"/>
                                <a:shade val="100000"/>
                                <a:satMod val="115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9" marR="72009" marT="0" marB="36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50000"/>
                            <a:tint val="66000"/>
                            <a:satMod val="160000"/>
                          </a:schemeClr>
                        </a:gs>
                        <a:gs pos="33000">
                          <a:schemeClr val="accent4">
                            <a:lumMod val="50000"/>
                            <a:tint val="44500"/>
                            <a:satMod val="160000"/>
                          </a:schemeClr>
                        </a:gs>
                        <a:gs pos="65000">
                          <a:srgbClr val="E1DAD1"/>
                        </a:gs>
                        <a:gs pos="94000">
                          <a:schemeClr val="accent4">
                            <a:lumMod val="5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9" marR="72009" marT="0" marB="36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04635491"/>
                  </a:ext>
                </a:extLst>
              </a:tr>
              <a:tr h="535658">
                <a:tc>
                  <a:txBody>
                    <a:bodyPr/>
                    <a:lstStyle/>
                    <a:p>
                      <a:pPr marL="17463" indent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/>
                      </a:pPr>
                      <a:r>
                        <a:rPr lang="en-US" sz="2600" b="1" kern="1200" dirty="0">
                          <a:gradFill flip="none" rotWithShape="1">
                            <a:gsLst>
                              <a:gs pos="0">
                                <a:schemeClr val="accent4">
                                  <a:lumMod val="50000"/>
                                  <a:shade val="30000"/>
                                  <a:satMod val="115000"/>
                                </a:schemeClr>
                              </a:gs>
                              <a:gs pos="50000">
                                <a:schemeClr val="accent4">
                                  <a:lumMod val="50000"/>
                                  <a:shade val="67500"/>
                                  <a:satMod val="115000"/>
                                </a:schemeClr>
                              </a:gs>
                              <a:gs pos="100000">
                                <a:schemeClr val="accent4">
                                  <a:lumMod val="50000"/>
                                  <a:shade val="100000"/>
                                  <a:satMod val="115000"/>
                                </a:schemeClr>
                              </a:gs>
                            </a:gsLst>
                            <a:lin ang="16200000" scaled="1"/>
                            <a:tileRect/>
                          </a:gra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Email</a:t>
                      </a:r>
                      <a:endParaRPr lang="en-AE" sz="2600" b="1" kern="1200" dirty="0">
                        <a:gradFill flip="none" rotWithShape="1">
                          <a:gsLst>
                            <a:gs pos="0">
                              <a:schemeClr val="accent4">
                                <a:lumMod val="50000"/>
                                <a:shade val="30000"/>
                                <a:satMod val="115000"/>
                              </a:schemeClr>
                            </a:gs>
                            <a:gs pos="50000">
                              <a:schemeClr val="accent4">
                                <a:lumMod val="50000"/>
                                <a:shade val="67500"/>
                                <a:satMod val="115000"/>
                              </a:schemeClr>
                            </a:gs>
                            <a:gs pos="100000">
                              <a:schemeClr val="accent4">
                                <a:lumMod val="50000"/>
                                <a:shade val="100000"/>
                                <a:satMod val="115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9" marR="72009" marT="0" marB="36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50000"/>
                            <a:tint val="66000"/>
                            <a:satMod val="160000"/>
                          </a:schemeClr>
                        </a:gs>
                        <a:gs pos="33000">
                          <a:schemeClr val="accent4">
                            <a:lumMod val="50000"/>
                            <a:tint val="44500"/>
                            <a:satMod val="160000"/>
                          </a:schemeClr>
                        </a:gs>
                        <a:gs pos="65000">
                          <a:srgbClr val="E1DAD1"/>
                        </a:gs>
                        <a:gs pos="94000">
                          <a:schemeClr val="accent4">
                            <a:lumMod val="5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9" marR="72009" marT="0" marB="36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29823484"/>
                  </a:ext>
                </a:extLst>
              </a:tr>
              <a:tr h="70825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600" b="1" dirty="0">
                          <a:gradFill flip="none" rotWithShape="1">
                            <a:gsLst>
                              <a:gs pos="0">
                                <a:schemeClr val="accent4">
                                  <a:lumMod val="50000"/>
                                  <a:shade val="30000"/>
                                  <a:satMod val="115000"/>
                                </a:schemeClr>
                              </a:gs>
                              <a:gs pos="50000">
                                <a:schemeClr val="accent4">
                                  <a:lumMod val="50000"/>
                                  <a:shade val="67500"/>
                                  <a:satMod val="115000"/>
                                </a:schemeClr>
                              </a:gs>
                              <a:gs pos="100000">
                                <a:schemeClr val="accent4">
                                  <a:lumMod val="50000"/>
                                  <a:shade val="100000"/>
                                  <a:satMod val="115000"/>
                                </a:schemeClr>
                              </a:gs>
                            </a:gsLst>
                            <a:lin ang="16200000" scaled="1"/>
                            <a:tileRect/>
                          </a:gra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Years of experience</a:t>
                      </a:r>
                      <a:endParaRPr lang="en-AE" sz="2600" dirty="0">
                        <a:gradFill flip="none" rotWithShape="1">
                          <a:gsLst>
                            <a:gs pos="0">
                              <a:schemeClr val="accent4">
                                <a:lumMod val="50000"/>
                                <a:shade val="30000"/>
                                <a:satMod val="115000"/>
                              </a:schemeClr>
                            </a:gs>
                            <a:gs pos="50000">
                              <a:schemeClr val="accent4">
                                <a:lumMod val="50000"/>
                                <a:shade val="67500"/>
                                <a:satMod val="115000"/>
                              </a:schemeClr>
                            </a:gs>
                            <a:gs pos="100000">
                              <a:schemeClr val="accent4">
                                <a:lumMod val="50000"/>
                                <a:shade val="100000"/>
                                <a:satMod val="115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9" marR="72009" marT="0" marB="36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50000"/>
                            <a:tint val="66000"/>
                            <a:satMod val="160000"/>
                          </a:schemeClr>
                        </a:gs>
                        <a:gs pos="33000">
                          <a:schemeClr val="accent4">
                            <a:lumMod val="50000"/>
                            <a:tint val="44500"/>
                            <a:satMod val="160000"/>
                          </a:schemeClr>
                        </a:gs>
                        <a:gs pos="65000">
                          <a:srgbClr val="E1DAD1"/>
                        </a:gs>
                        <a:gs pos="94000">
                          <a:schemeClr val="accent4">
                            <a:lumMod val="5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9" marR="72009" marT="0" marB="36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98176961"/>
                  </a:ext>
                </a:extLst>
              </a:tr>
              <a:tr h="53565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E" sz="2600" b="1" dirty="0">
                          <a:gradFill flip="none" rotWithShape="1">
                            <a:gsLst>
                              <a:gs pos="0">
                                <a:schemeClr val="accent4">
                                  <a:lumMod val="50000"/>
                                  <a:shade val="30000"/>
                                  <a:satMod val="115000"/>
                                </a:schemeClr>
                              </a:gs>
                              <a:gs pos="50000">
                                <a:schemeClr val="accent4">
                                  <a:lumMod val="50000"/>
                                  <a:shade val="67500"/>
                                  <a:satMod val="115000"/>
                                </a:schemeClr>
                              </a:gs>
                              <a:gs pos="100000">
                                <a:schemeClr val="accent4">
                                  <a:lumMod val="50000"/>
                                  <a:shade val="100000"/>
                                  <a:satMod val="115000"/>
                                </a:schemeClr>
                              </a:gs>
                            </a:gsLst>
                            <a:lin ang="16200000" scaled="1"/>
                            <a:tileRect/>
                          </a:gra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Submission date</a:t>
                      </a:r>
                      <a:r>
                        <a:rPr lang="en-AE" sz="2600" dirty="0">
                          <a:gradFill flip="none" rotWithShape="1">
                            <a:gsLst>
                              <a:gs pos="0">
                                <a:schemeClr val="accent4">
                                  <a:lumMod val="50000"/>
                                  <a:shade val="30000"/>
                                  <a:satMod val="115000"/>
                                </a:schemeClr>
                              </a:gs>
                              <a:gs pos="50000">
                                <a:schemeClr val="accent4">
                                  <a:lumMod val="50000"/>
                                  <a:shade val="67500"/>
                                  <a:satMod val="115000"/>
                                </a:schemeClr>
                              </a:gs>
                              <a:gs pos="100000">
                                <a:schemeClr val="accent4">
                                  <a:lumMod val="50000"/>
                                  <a:shade val="100000"/>
                                  <a:satMod val="115000"/>
                                </a:schemeClr>
                              </a:gs>
                            </a:gsLst>
                            <a:lin ang="16200000" scaled="1"/>
                            <a:tileRect/>
                          </a:gra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72009" marR="72009" marT="0" marB="36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50000"/>
                            <a:tint val="66000"/>
                            <a:satMod val="160000"/>
                          </a:schemeClr>
                        </a:gs>
                        <a:gs pos="33000">
                          <a:schemeClr val="accent4">
                            <a:lumMod val="50000"/>
                            <a:tint val="44500"/>
                            <a:satMod val="160000"/>
                          </a:schemeClr>
                        </a:gs>
                        <a:gs pos="65000">
                          <a:srgbClr val="E1DAD1"/>
                        </a:gs>
                        <a:gs pos="94000">
                          <a:schemeClr val="accent4">
                            <a:lumMod val="5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A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9" marR="72009" marT="0" marB="36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64527238"/>
                  </a:ext>
                </a:extLst>
              </a:tr>
            </a:tbl>
          </a:graphicData>
        </a:graphic>
      </p:graphicFrame>
      <p:grpSp>
        <p:nvGrpSpPr>
          <p:cNvPr id="13" name="Group 12">
            <a:extLst>
              <a:ext uri="{FF2B5EF4-FFF2-40B4-BE49-F238E27FC236}">
                <a16:creationId xmlns:a16="http://schemas.microsoft.com/office/drawing/2014/main" id="{D003289C-6E68-7048-8235-F5AD1ACE0987}"/>
              </a:ext>
            </a:extLst>
          </p:cNvPr>
          <p:cNvGrpSpPr/>
          <p:nvPr/>
        </p:nvGrpSpPr>
        <p:grpSpPr>
          <a:xfrm>
            <a:off x="-4105" y="32337"/>
            <a:ext cx="12798400" cy="9566978"/>
            <a:chOff x="-4105" y="32337"/>
            <a:chExt cx="12798400" cy="9566978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F46C24D-61A5-D348-AA37-0AC88CB545D4}"/>
                </a:ext>
              </a:extLst>
            </p:cNvPr>
            <p:cNvSpPr/>
            <p:nvPr/>
          </p:nvSpPr>
          <p:spPr>
            <a:xfrm>
              <a:off x="-4105" y="32337"/>
              <a:ext cx="246863" cy="95669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E" sz="1889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E5FC9B2-AF80-9F41-8227-18D0721B5885}"/>
                </a:ext>
              </a:extLst>
            </p:cNvPr>
            <p:cNvSpPr/>
            <p:nvPr/>
          </p:nvSpPr>
          <p:spPr>
            <a:xfrm>
              <a:off x="-4105" y="349528"/>
              <a:ext cx="12798400" cy="13844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80160">
                <a:spcBef>
                  <a:spcPts val="600"/>
                </a:spcBef>
                <a:spcAft>
                  <a:spcPts val="600"/>
                </a:spcAft>
              </a:pPr>
              <a:r>
                <a:rPr lang="en-GB" sz="3600" b="1" dirty="0">
                  <a:gradFill flip="none" rotWithShape="1">
                    <a:gsLst>
                      <a:gs pos="0">
                        <a:schemeClr val="accent4">
                          <a:lumMod val="50000"/>
                          <a:shade val="30000"/>
                          <a:satMod val="115000"/>
                        </a:schemeClr>
                      </a:gs>
                      <a:gs pos="50000">
                        <a:schemeClr val="accent4">
                          <a:lumMod val="50000"/>
                          <a:shade val="67500"/>
                          <a:satMod val="115000"/>
                        </a:schemeClr>
                      </a:gs>
                      <a:gs pos="100000">
                        <a:schemeClr val="accent4">
                          <a:lumMod val="50000"/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Application Form</a:t>
              </a:r>
              <a:endParaRPr lang="en-AE" sz="3600" b="1" dirty="0">
                <a:gradFill flip="none" rotWithShape="1">
                  <a:gsLst>
                    <a:gs pos="0">
                      <a:schemeClr val="accent4">
                        <a:lumMod val="50000"/>
                        <a:shade val="30000"/>
                        <a:satMod val="115000"/>
                      </a:schemeClr>
                    </a:gs>
                    <a:gs pos="50000">
                      <a:schemeClr val="accent4">
                        <a:lumMod val="50000"/>
                        <a:shade val="67500"/>
                        <a:satMod val="115000"/>
                      </a:schemeClr>
                    </a:gs>
                    <a:gs pos="100000">
                      <a:schemeClr val="accent4">
                        <a:lumMod val="5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 descr="Logo, company name&#10;&#10;Description automatically generated">
              <a:extLst>
                <a:ext uri="{FF2B5EF4-FFF2-40B4-BE49-F238E27FC236}">
                  <a16:creationId xmlns:a16="http://schemas.microsoft.com/office/drawing/2014/main" id="{106FBC0F-9467-2345-B496-7B5460A09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678" y="92913"/>
              <a:ext cx="1726667" cy="1165500"/>
            </a:xfrm>
            <a:prstGeom prst="rect">
              <a:avLst/>
            </a:prstGeom>
          </p:spPr>
        </p:pic>
        <p:pic>
          <p:nvPicPr>
            <p:cNvPr id="19" name="Picture 18" descr="Logo&#10;&#10;Description automatically generated">
              <a:extLst>
                <a:ext uri="{FF2B5EF4-FFF2-40B4-BE49-F238E27FC236}">
                  <a16:creationId xmlns:a16="http://schemas.microsoft.com/office/drawing/2014/main" id="{6545F98E-71F1-2F4A-B41A-B58C1418B4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3165" y="92913"/>
              <a:ext cx="1799758" cy="1175351"/>
            </a:xfrm>
            <a:prstGeom prst="rect">
              <a:avLst/>
            </a:prstGeom>
            <a:solidFill>
              <a:schemeClr val="bg1"/>
            </a:solidFill>
          </p:spPr>
        </p:pic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57C607B2-3EAC-FB40-9B5C-127B2200B7ED}"/>
              </a:ext>
            </a:extLst>
          </p:cNvPr>
          <p:cNvSpPr/>
          <p:nvPr/>
        </p:nvSpPr>
        <p:spPr>
          <a:xfrm>
            <a:off x="1295275" y="9092789"/>
            <a:ext cx="1086338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declare that the information given on this form is correct to the best of my knowledge 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569DE09-68B4-9E3F-3EFF-2A1B6B3CFCB4}"/>
              </a:ext>
            </a:extLst>
          </p:cNvPr>
          <p:cNvSpPr/>
          <p:nvPr/>
        </p:nvSpPr>
        <p:spPr>
          <a:xfrm>
            <a:off x="869324" y="9163318"/>
            <a:ext cx="387989" cy="317145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584032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EE1933BD-D95A-E044-848F-B64C83C8A012}"/>
              </a:ext>
            </a:extLst>
          </p:cNvPr>
          <p:cNvSpPr/>
          <p:nvPr/>
        </p:nvSpPr>
        <p:spPr>
          <a:xfrm>
            <a:off x="0" y="-19050"/>
            <a:ext cx="12801600" cy="994138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89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5867499-B17F-4C45-92BA-4730209706B8}"/>
              </a:ext>
            </a:extLst>
          </p:cNvPr>
          <p:cNvSpPr txBox="1"/>
          <p:nvPr/>
        </p:nvSpPr>
        <p:spPr>
          <a:xfrm>
            <a:off x="749434" y="173100"/>
            <a:ext cx="1166526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E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Attachments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 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Passport copy, residence visa, trade license (if applicable) </a:t>
            </a:r>
          </a:p>
          <a:p>
            <a:r>
              <a:rPr lang="en-US" sz="2400" b="1" dirty="0">
                <a:solidFill>
                  <a:schemeClr val="bg1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 </a:t>
            </a:r>
            <a:endParaRPr lang="en-US" sz="2400" dirty="0">
              <a:solidFill>
                <a:schemeClr val="bg1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0752DFB-E27B-584D-9CA2-1FC09F09A139}"/>
              </a:ext>
            </a:extLst>
          </p:cNvPr>
          <p:cNvSpPr/>
          <p:nvPr/>
        </p:nvSpPr>
        <p:spPr>
          <a:xfrm>
            <a:off x="95250" y="1057994"/>
            <a:ext cx="6243061" cy="40953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E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Passport Copy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9E57137-CD7F-DE4E-92A7-38922B96C6A5}"/>
              </a:ext>
            </a:extLst>
          </p:cNvPr>
          <p:cNvSpPr/>
          <p:nvPr/>
        </p:nvSpPr>
        <p:spPr>
          <a:xfrm>
            <a:off x="95250" y="5225978"/>
            <a:ext cx="12592050" cy="42586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AE" sz="3200" b="1" dirty="0">
                <a:solidFill>
                  <a:srgbClr val="FFC00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Trade Licence </a:t>
            </a:r>
            <a:r>
              <a:rPr lang="en-GB" sz="3200" b="1" dirty="0">
                <a:solidFill>
                  <a:srgbClr val="FFC00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(if applicable). </a:t>
            </a:r>
            <a:r>
              <a:rPr lang="en-AE" sz="3200" b="1" dirty="0">
                <a:solidFill>
                  <a:srgbClr val="FFC00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350F85F-4E50-954A-BC27-0AF6FEEEE89A}"/>
              </a:ext>
            </a:extLst>
          </p:cNvPr>
          <p:cNvSpPr/>
          <p:nvPr/>
        </p:nvSpPr>
        <p:spPr>
          <a:xfrm>
            <a:off x="6463291" y="1040088"/>
            <a:ext cx="6286500" cy="4095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AE" sz="3200" b="1" dirty="0">
                <a:solidFill>
                  <a:srgbClr val="FFC00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Residence Visa </a:t>
            </a:r>
          </a:p>
        </p:txBody>
      </p:sp>
    </p:spTree>
    <p:extLst>
      <p:ext uri="{BB962C8B-B14F-4D97-AF65-F5344CB8AC3E}">
        <p14:creationId xmlns:p14="http://schemas.microsoft.com/office/powerpoint/2010/main" val="385703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32FC49D1-B269-4FAB-8C61-AC997269E03E}"/>
              </a:ext>
            </a:extLst>
          </p:cNvPr>
          <p:cNvSpPr/>
          <p:nvPr/>
        </p:nvSpPr>
        <p:spPr>
          <a:xfrm>
            <a:off x="285750" y="1931562"/>
            <a:ext cx="5716822" cy="3330548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89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CB4704C-372F-D84A-8DF3-567E5F493273}"/>
              </a:ext>
            </a:extLst>
          </p:cNvPr>
          <p:cNvGrpSpPr/>
          <p:nvPr/>
        </p:nvGrpSpPr>
        <p:grpSpPr>
          <a:xfrm>
            <a:off x="1450891" y="1657242"/>
            <a:ext cx="3504648" cy="548639"/>
            <a:chOff x="865714" y="1717628"/>
            <a:chExt cx="3504648" cy="548639"/>
          </a:xfrm>
        </p:grpSpPr>
        <p:sp>
          <p:nvSpPr>
            <p:cNvPr id="73" name="Isosceles Triangle 72">
              <a:extLst>
                <a:ext uri="{FF2B5EF4-FFF2-40B4-BE49-F238E27FC236}">
                  <a16:creationId xmlns:a16="http://schemas.microsoft.com/office/drawing/2014/main" id="{A5FF795A-FC1E-4B86-B6C3-D071FEEB7C26}"/>
                </a:ext>
              </a:extLst>
            </p:cNvPr>
            <p:cNvSpPr/>
            <p:nvPr/>
          </p:nvSpPr>
          <p:spPr>
            <a:xfrm>
              <a:off x="865714" y="1717628"/>
              <a:ext cx="155918" cy="273213"/>
            </a:xfrm>
            <a:prstGeom prst="triangle">
              <a:avLst>
                <a:gd name="adj" fmla="val 10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89"/>
            </a:p>
          </p:txBody>
        </p:sp>
        <p:sp>
          <p:nvSpPr>
            <p:cNvPr id="74" name="Isosceles Triangle 73">
              <a:extLst>
                <a:ext uri="{FF2B5EF4-FFF2-40B4-BE49-F238E27FC236}">
                  <a16:creationId xmlns:a16="http://schemas.microsoft.com/office/drawing/2014/main" id="{89061447-F036-41F8-BD4D-F84A21BF7B8A}"/>
                </a:ext>
              </a:extLst>
            </p:cNvPr>
            <p:cNvSpPr/>
            <p:nvPr/>
          </p:nvSpPr>
          <p:spPr>
            <a:xfrm rot="5400000">
              <a:off x="4168390" y="1783941"/>
              <a:ext cx="268283" cy="135660"/>
            </a:xfrm>
            <a:prstGeom prst="triangle">
              <a:avLst>
                <a:gd name="adj" fmla="val 10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89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43A6DF45-EB31-4691-B85F-A92D78B98450}"/>
                </a:ext>
              </a:extLst>
            </p:cNvPr>
            <p:cNvSpPr/>
            <p:nvPr/>
          </p:nvSpPr>
          <p:spPr>
            <a:xfrm>
              <a:off x="1016932" y="1717628"/>
              <a:ext cx="3217769" cy="54863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r>
                <a:rPr lang="en-US" sz="2800" b="1" dirty="0">
                  <a:latin typeface="Cairo" panose="00000500000000000000" pitchFamily="2" charset="-78"/>
                  <a:cs typeface="Cairo" panose="00000500000000000000" pitchFamily="2" charset="-78"/>
                </a:rPr>
                <a:t>Description</a:t>
              </a:r>
              <a:endParaRPr lang="en-US" sz="1889" b="1" dirty="0">
                <a:latin typeface="Cairo" panose="00000500000000000000" pitchFamily="2" charset="-78"/>
                <a:cs typeface="Cairo" panose="00000500000000000000" pitchFamily="2" charset="-78"/>
              </a:endParaRPr>
            </a:p>
          </p:txBody>
        </p:sp>
      </p:grpSp>
      <p:sp>
        <p:nvSpPr>
          <p:cNvPr id="77" name="TextBox 76">
            <a:extLst>
              <a:ext uri="{FF2B5EF4-FFF2-40B4-BE49-F238E27FC236}">
                <a16:creationId xmlns:a16="http://schemas.microsoft.com/office/drawing/2014/main" id="{624BDF18-963C-4D9C-8089-7F366EDB2F91}"/>
              </a:ext>
            </a:extLst>
          </p:cNvPr>
          <p:cNvSpPr txBox="1"/>
          <p:nvPr/>
        </p:nvSpPr>
        <p:spPr>
          <a:xfrm>
            <a:off x="545392" y="2528451"/>
            <a:ext cx="554274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5"/>
              </a:spcBef>
              <a:spcAft>
                <a:spcPts val="105"/>
              </a:spcAft>
            </a:pPr>
            <a:r>
              <a:rPr lang="en-GB" sz="26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award </a:t>
            </a:r>
            <a:r>
              <a:rPr lang="en-GB" sz="26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honors</a:t>
            </a:r>
            <a:r>
              <a:rPr lang="en-GB" sz="26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remarkable young woman under the age of 35 years who has started a successful business that addresses challenges or solutions in a novel and innovative way.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53A540F4-2F1E-46C8-A08A-72B17D1583CE}"/>
              </a:ext>
            </a:extLst>
          </p:cNvPr>
          <p:cNvSpPr/>
          <p:nvPr/>
        </p:nvSpPr>
        <p:spPr>
          <a:xfrm>
            <a:off x="6400800" y="1930760"/>
            <a:ext cx="6279907" cy="7288465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93239C8-BAA0-5340-97E9-B4F17A4A4126}"/>
              </a:ext>
            </a:extLst>
          </p:cNvPr>
          <p:cNvGrpSpPr/>
          <p:nvPr/>
        </p:nvGrpSpPr>
        <p:grpSpPr>
          <a:xfrm>
            <a:off x="7181851" y="1793999"/>
            <a:ext cx="4856690" cy="548639"/>
            <a:chOff x="8533893" y="1851149"/>
            <a:chExt cx="3504647" cy="548639"/>
          </a:xfrm>
        </p:grpSpPr>
        <p:sp>
          <p:nvSpPr>
            <p:cNvPr id="83" name="Isosceles Triangle 82">
              <a:extLst>
                <a:ext uri="{FF2B5EF4-FFF2-40B4-BE49-F238E27FC236}">
                  <a16:creationId xmlns:a16="http://schemas.microsoft.com/office/drawing/2014/main" id="{E5976D65-5EE8-42BB-A79B-BC79999BE0D0}"/>
                </a:ext>
              </a:extLst>
            </p:cNvPr>
            <p:cNvSpPr/>
            <p:nvPr/>
          </p:nvSpPr>
          <p:spPr>
            <a:xfrm>
              <a:off x="8533893" y="1851149"/>
              <a:ext cx="155918" cy="273213"/>
            </a:xfrm>
            <a:prstGeom prst="triangle">
              <a:avLst>
                <a:gd name="adj" fmla="val 10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89"/>
            </a:p>
          </p:txBody>
        </p:sp>
        <p:sp>
          <p:nvSpPr>
            <p:cNvPr id="84" name="Isosceles Triangle 83">
              <a:extLst>
                <a:ext uri="{FF2B5EF4-FFF2-40B4-BE49-F238E27FC236}">
                  <a16:creationId xmlns:a16="http://schemas.microsoft.com/office/drawing/2014/main" id="{05C42C6F-551A-4771-AFA2-6BF637C57907}"/>
                </a:ext>
              </a:extLst>
            </p:cNvPr>
            <p:cNvSpPr/>
            <p:nvPr/>
          </p:nvSpPr>
          <p:spPr>
            <a:xfrm rot="5400000">
              <a:off x="11836568" y="1917462"/>
              <a:ext cx="268283" cy="135660"/>
            </a:xfrm>
            <a:prstGeom prst="triangle">
              <a:avLst>
                <a:gd name="adj" fmla="val 10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89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D06688A6-2091-4B96-BC3A-8B1A685285EE}"/>
                </a:ext>
              </a:extLst>
            </p:cNvPr>
            <p:cNvSpPr/>
            <p:nvPr/>
          </p:nvSpPr>
          <p:spPr>
            <a:xfrm>
              <a:off x="8685112" y="1851149"/>
              <a:ext cx="3217769" cy="54863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r>
                <a:rPr lang="en-US" sz="3200" b="1" dirty="0">
                  <a:latin typeface="Cairo" panose="00000500000000000000" pitchFamily="2" charset="-78"/>
                  <a:cs typeface="Cairo" panose="00000500000000000000" pitchFamily="2" charset="-78"/>
                </a:rPr>
                <a:t>Criteria</a:t>
              </a:r>
              <a:endParaRPr lang="en-US" sz="2800" b="1" dirty="0">
                <a:latin typeface="Cairo" panose="00000500000000000000" pitchFamily="2" charset="-78"/>
                <a:cs typeface="Cairo" panose="00000500000000000000" pitchFamily="2" charset="-78"/>
              </a:endParaRPr>
            </a:p>
          </p:txBody>
        </p:sp>
      </p:grpSp>
      <p:sp>
        <p:nvSpPr>
          <p:cNvPr id="87" name="TextBox 86">
            <a:extLst>
              <a:ext uri="{FF2B5EF4-FFF2-40B4-BE49-F238E27FC236}">
                <a16:creationId xmlns:a16="http://schemas.microsoft.com/office/drawing/2014/main" id="{9934653E-2F41-4F46-B4B2-7417BC366203}"/>
              </a:ext>
            </a:extLst>
          </p:cNvPr>
          <p:cNvSpPr txBox="1"/>
          <p:nvPr/>
        </p:nvSpPr>
        <p:spPr>
          <a:xfrm>
            <a:off x="6695505" y="2479398"/>
            <a:ext cx="5820345" cy="8094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33" indent="-360033">
              <a:spcBef>
                <a:spcPts val="1229"/>
              </a:spcBef>
              <a:spcAft>
                <a:spcPts val="1229"/>
              </a:spcAft>
              <a:buFont typeface="+mj-lt"/>
              <a:buAutoNum type="arabicPeriod"/>
            </a:pPr>
            <a:r>
              <a:rPr lang="en-GB" sz="26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Demonstrates Innovation and  business creativity by transforming traditional practices through innovative products, services, approaches etc.</a:t>
            </a:r>
          </a:p>
          <a:p>
            <a:pPr marL="360033" indent="-360033">
              <a:spcBef>
                <a:spcPts val="1229"/>
              </a:spcBef>
              <a:spcAft>
                <a:spcPts val="1229"/>
              </a:spcAft>
              <a:buFont typeface="+mj-lt"/>
              <a:buAutoNum type="arabicPeriod"/>
            </a:pPr>
            <a:r>
              <a:rPr lang="en-GB" sz="26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Demonstrates business achievement and profitability.</a:t>
            </a:r>
          </a:p>
          <a:p>
            <a:pPr marL="360033" indent="-360033">
              <a:spcBef>
                <a:spcPts val="1229"/>
              </a:spcBef>
              <a:spcAft>
                <a:spcPts val="1229"/>
              </a:spcAft>
              <a:buFont typeface="+mj-lt"/>
              <a:buAutoNum type="arabicPeriod"/>
            </a:pPr>
            <a:r>
              <a:rPr lang="en-GB" sz="26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Demonstrates entrepreneurial mindset through risk-taking, engaging others etc.</a:t>
            </a:r>
          </a:p>
          <a:p>
            <a:pPr marL="360033" indent="-360033">
              <a:spcBef>
                <a:spcPts val="1229"/>
              </a:spcBef>
              <a:spcAft>
                <a:spcPts val="1229"/>
              </a:spcAft>
              <a:buFont typeface="+mj-lt"/>
              <a:buAutoNum type="arabicPeriod"/>
            </a:pPr>
            <a:r>
              <a:rPr lang="en-GB" sz="26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Demonstrates community engagement through charitable or leadership roles and/or creating new jobs.</a:t>
            </a:r>
          </a:p>
          <a:p>
            <a:pPr marL="360033" indent="-360033">
              <a:spcBef>
                <a:spcPts val="1229"/>
              </a:spcBef>
              <a:spcAft>
                <a:spcPts val="1229"/>
              </a:spcAft>
              <a:buFont typeface="+mj-lt"/>
              <a:buAutoNum type="arabicPeriod"/>
            </a:pPr>
            <a:endParaRPr lang="en-GB" sz="2800" b="1" dirty="0">
              <a:solidFill>
                <a:schemeClr val="accent4">
                  <a:lumMod val="50000"/>
                </a:schemeClr>
              </a:solidFill>
            </a:endParaRPr>
          </a:p>
          <a:p>
            <a:pPr marL="360033" indent="-360033">
              <a:spcBef>
                <a:spcPts val="1229"/>
              </a:spcBef>
              <a:spcAft>
                <a:spcPts val="1229"/>
              </a:spcAft>
              <a:buFont typeface="+mj-lt"/>
              <a:buAutoNum type="arabicPeriod"/>
            </a:pPr>
            <a:endParaRPr lang="en-GB" sz="28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CA6BA0D-714D-46F3-A9BC-5C8E9CA50968}"/>
              </a:ext>
            </a:extLst>
          </p:cNvPr>
          <p:cNvCxnSpPr>
            <a:cxnSpLocks/>
          </p:cNvCxnSpPr>
          <p:nvPr/>
        </p:nvCxnSpPr>
        <p:spPr>
          <a:xfrm>
            <a:off x="1497162" y="7491528"/>
            <a:ext cx="3293993" cy="0"/>
          </a:xfrm>
          <a:prstGeom prst="line">
            <a:avLst/>
          </a:prstGeom>
          <a:ln w="127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CC2AC60-F420-3E44-8175-71B9E137F9E1}"/>
              </a:ext>
            </a:extLst>
          </p:cNvPr>
          <p:cNvGrpSpPr/>
          <p:nvPr/>
        </p:nvGrpSpPr>
        <p:grpSpPr>
          <a:xfrm>
            <a:off x="0" y="-19050"/>
            <a:ext cx="12801600" cy="1196963"/>
            <a:chOff x="0" y="-19050"/>
            <a:chExt cx="12801600" cy="1196963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13E533F9-AD21-B64F-8BE9-B720BD69E7F1}"/>
                </a:ext>
              </a:extLst>
            </p:cNvPr>
            <p:cNvSpPr/>
            <p:nvPr/>
          </p:nvSpPr>
          <p:spPr>
            <a:xfrm>
              <a:off x="0" y="-19050"/>
              <a:ext cx="12801600" cy="798735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89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6F57B1A-52A3-6E4B-9A7A-9970872CE624}"/>
                </a:ext>
              </a:extLst>
            </p:cNvPr>
            <p:cNvSpPr txBox="1"/>
            <p:nvPr/>
          </p:nvSpPr>
          <p:spPr>
            <a:xfrm>
              <a:off x="285750" y="100695"/>
              <a:ext cx="1202055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cs typeface="+mj-cs"/>
                </a:rPr>
                <a:t> Young Entrepreneur Award</a:t>
              </a:r>
              <a:endParaRPr lang="ar-AE" sz="3200" b="1" dirty="0">
                <a:solidFill>
                  <a:schemeClr val="bg1"/>
                </a:solidFill>
                <a:cs typeface="+mj-cs"/>
              </a:endParaRPr>
            </a:p>
            <a:p>
              <a:pPr algn="ctr"/>
              <a:endParaRPr lang="ar-AE" sz="3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48A0E2F1-1AF5-0C4B-9CBC-FD42AFC00FE6}"/>
              </a:ext>
            </a:extLst>
          </p:cNvPr>
          <p:cNvSpPr/>
          <p:nvPr/>
        </p:nvSpPr>
        <p:spPr>
          <a:xfrm>
            <a:off x="285749" y="5826254"/>
            <a:ext cx="5716822" cy="3330548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89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F4899BB-E068-114B-A7D2-B37654B03054}"/>
              </a:ext>
            </a:extLst>
          </p:cNvPr>
          <p:cNvGrpSpPr/>
          <p:nvPr/>
        </p:nvGrpSpPr>
        <p:grpSpPr>
          <a:xfrm>
            <a:off x="1450890" y="5551934"/>
            <a:ext cx="3504648" cy="548639"/>
            <a:chOff x="865714" y="1717628"/>
            <a:chExt cx="3504648" cy="548639"/>
          </a:xfrm>
        </p:grpSpPr>
        <p:sp>
          <p:nvSpPr>
            <p:cNvPr id="41" name="Isosceles Triangle 72">
              <a:extLst>
                <a:ext uri="{FF2B5EF4-FFF2-40B4-BE49-F238E27FC236}">
                  <a16:creationId xmlns:a16="http://schemas.microsoft.com/office/drawing/2014/main" id="{18874006-1CEA-EE4F-9795-1DB55116F08F}"/>
                </a:ext>
              </a:extLst>
            </p:cNvPr>
            <p:cNvSpPr/>
            <p:nvPr/>
          </p:nvSpPr>
          <p:spPr>
            <a:xfrm>
              <a:off x="865714" y="1717628"/>
              <a:ext cx="155918" cy="273213"/>
            </a:xfrm>
            <a:prstGeom prst="triangle">
              <a:avLst>
                <a:gd name="adj" fmla="val 10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89"/>
            </a:p>
          </p:txBody>
        </p:sp>
        <p:sp>
          <p:nvSpPr>
            <p:cNvPr id="42" name="Isosceles Triangle 73">
              <a:extLst>
                <a:ext uri="{FF2B5EF4-FFF2-40B4-BE49-F238E27FC236}">
                  <a16:creationId xmlns:a16="http://schemas.microsoft.com/office/drawing/2014/main" id="{35110BD1-3019-7642-88E1-D6D3C90F6950}"/>
                </a:ext>
              </a:extLst>
            </p:cNvPr>
            <p:cNvSpPr/>
            <p:nvPr/>
          </p:nvSpPr>
          <p:spPr>
            <a:xfrm rot="5400000">
              <a:off x="4168390" y="1783941"/>
              <a:ext cx="268283" cy="135660"/>
            </a:xfrm>
            <a:prstGeom prst="triangle">
              <a:avLst>
                <a:gd name="adj" fmla="val 10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89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F0D97EC3-5F7D-324A-A9A6-FE7B1B1E3E89}"/>
                </a:ext>
              </a:extLst>
            </p:cNvPr>
            <p:cNvSpPr/>
            <p:nvPr/>
          </p:nvSpPr>
          <p:spPr>
            <a:xfrm>
              <a:off x="1016932" y="1717628"/>
              <a:ext cx="3217769" cy="54863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r>
                <a:rPr lang="en-US" sz="2800" b="1" dirty="0">
                  <a:latin typeface="Cairo" panose="00000500000000000000" pitchFamily="2" charset="-78"/>
                  <a:cs typeface="Cairo" panose="00000500000000000000" pitchFamily="2" charset="-78"/>
                </a:rPr>
                <a:t>Eligibility</a:t>
              </a:r>
              <a:endParaRPr lang="en-US" sz="1889" b="1" dirty="0">
                <a:latin typeface="Cairo" panose="00000500000000000000" pitchFamily="2" charset="-78"/>
                <a:cs typeface="Cairo" panose="00000500000000000000" pitchFamily="2" charset="-78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522F7591-605A-A3F0-7819-951D0D251474}"/>
              </a:ext>
            </a:extLst>
          </p:cNvPr>
          <p:cNvSpPr txBox="1"/>
          <p:nvPr/>
        </p:nvSpPr>
        <p:spPr>
          <a:xfrm>
            <a:off x="589515" y="6299529"/>
            <a:ext cx="535089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05"/>
              </a:spcBef>
              <a:spcAft>
                <a:spcPts val="105"/>
              </a:spcAft>
            </a:pPr>
            <a:r>
              <a:rPr lang="en-GB" sz="2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women entrepreneurs' founders of a business (18-35). Start-up less than five years.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C704DC-5377-367A-998E-F74252955C59}"/>
              </a:ext>
            </a:extLst>
          </p:cNvPr>
          <p:cNvSpPr txBox="1"/>
          <p:nvPr/>
        </p:nvSpPr>
        <p:spPr>
          <a:xfrm>
            <a:off x="436118" y="7627742"/>
            <a:ext cx="5504291" cy="1595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0038" indent="-300038" algn="just">
              <a:spcBef>
                <a:spcPts val="105"/>
              </a:spcBef>
              <a:spcAft>
                <a:spcPts val="105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applicant must be a UAE national or hold a valid UAE residence permit.</a:t>
            </a:r>
          </a:p>
          <a:p>
            <a:pPr marL="300038" indent="-300038" algn="just">
              <a:spcBef>
                <a:spcPts val="105"/>
              </a:spcBef>
              <a:spcAft>
                <a:spcPts val="105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employment/business location must be in the UAE. </a:t>
            </a:r>
            <a:endParaRPr lang="ar-AE" sz="24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Graphic 17" descr="Badge 6 with solid fill">
            <a:extLst>
              <a:ext uri="{FF2B5EF4-FFF2-40B4-BE49-F238E27FC236}">
                <a16:creationId xmlns:a16="http://schemas.microsoft.com/office/drawing/2014/main" id="{7577C1EE-1601-47E0-9825-50CB215A87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0998" y="-47627"/>
            <a:ext cx="819891" cy="819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183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8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EE1933BD-D95A-E044-848F-B64C83C8A012}"/>
              </a:ext>
            </a:extLst>
          </p:cNvPr>
          <p:cNvSpPr/>
          <p:nvPr/>
        </p:nvSpPr>
        <p:spPr>
          <a:xfrm>
            <a:off x="0" y="20586"/>
            <a:ext cx="12801600" cy="798735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89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5867499-B17F-4C45-92BA-4730209706B8}"/>
              </a:ext>
            </a:extLst>
          </p:cNvPr>
          <p:cNvSpPr txBox="1"/>
          <p:nvPr/>
        </p:nvSpPr>
        <p:spPr>
          <a:xfrm>
            <a:off x="864484" y="49880"/>
            <a:ext cx="120691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Demonstrates Innovation and  business creativity by transforming traditional practices through innovative products, services, approaches etc.   (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 words maximum)</a:t>
            </a:r>
          </a:p>
        </p:txBody>
      </p:sp>
      <p:pic>
        <p:nvPicPr>
          <p:cNvPr id="25" name="Graphic 24" descr="Badge 1 with solid fill">
            <a:extLst>
              <a:ext uri="{FF2B5EF4-FFF2-40B4-BE49-F238E27FC236}">
                <a16:creationId xmlns:a16="http://schemas.microsoft.com/office/drawing/2014/main" id="{C582283D-1277-6045-B551-DD9A2B7C4E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864" y="44859"/>
            <a:ext cx="688734" cy="688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185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EE1933BD-D95A-E044-848F-B64C83C8A012}"/>
              </a:ext>
            </a:extLst>
          </p:cNvPr>
          <p:cNvSpPr/>
          <p:nvPr/>
        </p:nvSpPr>
        <p:spPr>
          <a:xfrm>
            <a:off x="0" y="-19050"/>
            <a:ext cx="12801600" cy="798735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89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5867499-B17F-4C45-92BA-4730209706B8}"/>
              </a:ext>
            </a:extLst>
          </p:cNvPr>
          <p:cNvSpPr txBox="1"/>
          <p:nvPr/>
        </p:nvSpPr>
        <p:spPr>
          <a:xfrm>
            <a:off x="773430" y="127365"/>
            <a:ext cx="11791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Evidence &amp; supporting Documents –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(Photos / Videos attachments Maximum)  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0752DFB-E27B-584D-9CA2-1FC09F09A139}"/>
              </a:ext>
            </a:extLst>
          </p:cNvPr>
          <p:cNvSpPr/>
          <p:nvPr/>
        </p:nvSpPr>
        <p:spPr>
          <a:xfrm>
            <a:off x="95250" y="975088"/>
            <a:ext cx="6131818" cy="4095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E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Evidance Number 01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9E57137-CD7F-DE4E-92A7-38922B96C6A5}"/>
              </a:ext>
            </a:extLst>
          </p:cNvPr>
          <p:cNvSpPr/>
          <p:nvPr/>
        </p:nvSpPr>
        <p:spPr>
          <a:xfrm>
            <a:off x="95250" y="5230589"/>
            <a:ext cx="6131818" cy="42586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AE" sz="3200" b="1" dirty="0">
                <a:solidFill>
                  <a:srgbClr val="FFC00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Evidance Number 02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350F85F-4E50-954A-BC27-0AF6FEEEE89A}"/>
              </a:ext>
            </a:extLst>
          </p:cNvPr>
          <p:cNvSpPr/>
          <p:nvPr/>
        </p:nvSpPr>
        <p:spPr>
          <a:xfrm>
            <a:off x="6400800" y="956580"/>
            <a:ext cx="6286500" cy="4095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AE" sz="3200" b="1" dirty="0">
                <a:solidFill>
                  <a:srgbClr val="FFC00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Evidance Number 03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2BA7118-4942-8242-B9F7-232006E5ABD9}"/>
              </a:ext>
            </a:extLst>
          </p:cNvPr>
          <p:cNvSpPr/>
          <p:nvPr/>
        </p:nvSpPr>
        <p:spPr>
          <a:xfrm>
            <a:off x="6400800" y="5212081"/>
            <a:ext cx="6286500" cy="42586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AE" sz="3200" b="1" dirty="0">
                <a:solidFill>
                  <a:srgbClr val="FFC00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Evidance Number 04</a:t>
            </a:r>
          </a:p>
        </p:txBody>
      </p:sp>
      <p:pic>
        <p:nvPicPr>
          <p:cNvPr id="3" name="Graphic 2" descr="Badge 1 with solid fill">
            <a:extLst>
              <a:ext uri="{FF2B5EF4-FFF2-40B4-BE49-F238E27FC236}">
                <a16:creationId xmlns:a16="http://schemas.microsoft.com/office/drawing/2014/main" id="{837C7E9C-4052-7F43-FACB-E8F2810168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28574"/>
            <a:ext cx="680747" cy="680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725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EE1933BD-D95A-E044-848F-B64C83C8A012}"/>
              </a:ext>
            </a:extLst>
          </p:cNvPr>
          <p:cNvSpPr/>
          <p:nvPr/>
        </p:nvSpPr>
        <p:spPr>
          <a:xfrm>
            <a:off x="0" y="0"/>
            <a:ext cx="12801600" cy="798735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89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5867499-B17F-4C45-92BA-4730209706B8}"/>
              </a:ext>
            </a:extLst>
          </p:cNvPr>
          <p:cNvSpPr txBox="1"/>
          <p:nvPr/>
        </p:nvSpPr>
        <p:spPr>
          <a:xfrm>
            <a:off x="881761" y="-16132"/>
            <a:ext cx="116871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Demonstrates business achievement and profitability.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GB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 words maximum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3" name="Graphic 2" descr="Badge with solid fill">
            <a:extLst>
              <a:ext uri="{FF2B5EF4-FFF2-40B4-BE49-F238E27FC236}">
                <a16:creationId xmlns:a16="http://schemas.microsoft.com/office/drawing/2014/main" id="{C5F3020B-C6A1-7548-B94D-79D1EA4049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5768"/>
            <a:ext cx="649098" cy="64909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6547A98-6B1A-B99F-EC8A-B877E1D2CAD8}"/>
              </a:ext>
            </a:extLst>
          </p:cNvPr>
          <p:cNvSpPr txBox="1"/>
          <p:nvPr/>
        </p:nvSpPr>
        <p:spPr>
          <a:xfrm>
            <a:off x="3200400" y="4470291"/>
            <a:ext cx="6400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033" indent="-360033">
              <a:spcBef>
                <a:spcPts val="1229"/>
              </a:spcBef>
              <a:spcAft>
                <a:spcPts val="1229"/>
              </a:spcAft>
              <a:buFont typeface="+mj-lt"/>
              <a:buAutoNum type="arabicPeriod"/>
            </a:pPr>
            <a:r>
              <a:rPr lang="en-GB" sz="1800" b="1" dirty="0">
                <a:solidFill>
                  <a:schemeClr val="bg1"/>
                </a:solidFill>
              </a:rPr>
              <a:t>Demonstrates a process of self-development through self-actualization, skills development etc. </a:t>
            </a:r>
          </a:p>
        </p:txBody>
      </p:sp>
    </p:spTree>
    <p:extLst>
      <p:ext uri="{BB962C8B-B14F-4D97-AF65-F5344CB8AC3E}">
        <p14:creationId xmlns:p14="http://schemas.microsoft.com/office/powerpoint/2010/main" val="2823709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EE1933BD-D95A-E044-848F-B64C83C8A012}"/>
              </a:ext>
            </a:extLst>
          </p:cNvPr>
          <p:cNvSpPr/>
          <p:nvPr/>
        </p:nvSpPr>
        <p:spPr>
          <a:xfrm>
            <a:off x="0" y="-19050"/>
            <a:ext cx="12801600" cy="798735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89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5867499-B17F-4C45-92BA-4730209706B8}"/>
              </a:ext>
            </a:extLst>
          </p:cNvPr>
          <p:cNvSpPr txBox="1"/>
          <p:nvPr/>
        </p:nvSpPr>
        <p:spPr>
          <a:xfrm>
            <a:off x="773430" y="127365"/>
            <a:ext cx="11791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 Evidence &amp; supporting Documents</a:t>
            </a:r>
            <a:r>
              <a:rPr lang="en-US" sz="2800" b="1" dirty="0">
                <a:solidFill>
                  <a:schemeClr val="bg1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 –</a:t>
            </a:r>
            <a:r>
              <a:rPr lang="en-US" sz="2400" b="1" dirty="0">
                <a:solidFill>
                  <a:schemeClr val="bg1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 </a:t>
            </a:r>
            <a:r>
              <a:rPr lang="en-US" dirty="0">
                <a:solidFill>
                  <a:schemeClr val="bg1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(4 Photos / Videos attachments Maximum)   </a:t>
            </a:r>
            <a:endParaRPr lang="en-US" sz="2400" dirty="0">
              <a:solidFill>
                <a:schemeClr val="bg1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0752DFB-E27B-584D-9CA2-1FC09F09A139}"/>
              </a:ext>
            </a:extLst>
          </p:cNvPr>
          <p:cNvSpPr/>
          <p:nvPr/>
        </p:nvSpPr>
        <p:spPr>
          <a:xfrm>
            <a:off x="95250" y="975088"/>
            <a:ext cx="6131818" cy="4095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E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Evidance Number 01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9E57137-CD7F-DE4E-92A7-38922B96C6A5}"/>
              </a:ext>
            </a:extLst>
          </p:cNvPr>
          <p:cNvSpPr/>
          <p:nvPr/>
        </p:nvSpPr>
        <p:spPr>
          <a:xfrm>
            <a:off x="95250" y="5230589"/>
            <a:ext cx="6131818" cy="42586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AE" sz="3200" b="1" dirty="0">
                <a:solidFill>
                  <a:srgbClr val="FFC00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Evidance Number 02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350F85F-4E50-954A-BC27-0AF6FEEEE89A}"/>
              </a:ext>
            </a:extLst>
          </p:cNvPr>
          <p:cNvSpPr/>
          <p:nvPr/>
        </p:nvSpPr>
        <p:spPr>
          <a:xfrm>
            <a:off x="6400800" y="956580"/>
            <a:ext cx="6286500" cy="4095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AE" sz="3200" b="1" dirty="0">
                <a:solidFill>
                  <a:srgbClr val="FFC00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Evidance Number 03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2BA7118-4942-8242-B9F7-232006E5ABD9}"/>
              </a:ext>
            </a:extLst>
          </p:cNvPr>
          <p:cNvSpPr/>
          <p:nvPr/>
        </p:nvSpPr>
        <p:spPr>
          <a:xfrm>
            <a:off x="6400800" y="5212081"/>
            <a:ext cx="6286500" cy="42586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AE" sz="3200" b="1" dirty="0">
                <a:solidFill>
                  <a:srgbClr val="FFC00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Evidance Number 04</a:t>
            </a:r>
          </a:p>
        </p:txBody>
      </p:sp>
      <p:pic>
        <p:nvPicPr>
          <p:cNvPr id="12" name="Graphic 11" descr="Badge with solid fill">
            <a:extLst>
              <a:ext uri="{FF2B5EF4-FFF2-40B4-BE49-F238E27FC236}">
                <a16:creationId xmlns:a16="http://schemas.microsoft.com/office/drawing/2014/main" id="{A6C8EF96-D79B-ED4D-A077-C74C69BBE4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5768"/>
            <a:ext cx="649098" cy="649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7983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9193</TotalTime>
  <Words>479</Words>
  <Application>Microsoft Office PowerPoint</Application>
  <PresentationFormat>A3 Paper (297x420 mm)</PresentationFormat>
  <Paragraphs>81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Cairo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Rassel Kassem</dc:creator>
  <cp:lastModifiedBy>Fatma Gouarab</cp:lastModifiedBy>
  <cp:revision>141</cp:revision>
  <dcterms:created xsi:type="dcterms:W3CDTF">2020-11-13T06:45:01Z</dcterms:created>
  <dcterms:modified xsi:type="dcterms:W3CDTF">2023-03-22T12:50:03Z</dcterms:modified>
</cp:coreProperties>
</file>