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3" r:id="rId2"/>
    <p:sldId id="302" r:id="rId3"/>
    <p:sldId id="295" r:id="rId4"/>
    <p:sldId id="296" r:id="rId5"/>
    <p:sldId id="261" r:id="rId6"/>
    <p:sldId id="279" r:id="rId7"/>
    <p:sldId id="297" r:id="rId8"/>
    <p:sldId id="282" r:id="rId9"/>
    <p:sldId id="298" r:id="rId10"/>
    <p:sldId id="284" r:id="rId11"/>
    <p:sldId id="299" r:id="rId12"/>
    <p:sldId id="286" r:id="rId13"/>
    <p:sldId id="300" r:id="rId14"/>
    <p:sldId id="301" r:id="rId1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83"/>
    <a:srgbClr val="005C68"/>
    <a:srgbClr val="73352F"/>
    <a:srgbClr val="F1AF20"/>
    <a:srgbClr val="000000"/>
    <a:srgbClr val="0D8C5D"/>
    <a:srgbClr val="C06453"/>
    <a:srgbClr val="80A765"/>
    <a:srgbClr val="A0C1B5"/>
    <a:srgbClr val="658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DA24E-6C16-6F42-98CA-2DA7F3D89497}" v="115" dt="2021-10-06T08:35:26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45" d="100"/>
          <a:sy n="45" d="100"/>
        </p:scale>
        <p:origin x="1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2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4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7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0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5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ewa.ae/items/leadership-awar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858DC62-566F-3D4C-8D12-5EBCE6BBEA79}"/>
              </a:ext>
            </a:extLst>
          </p:cNvPr>
          <p:cNvGrpSpPr/>
          <p:nvPr/>
        </p:nvGrpSpPr>
        <p:grpSpPr>
          <a:xfrm>
            <a:off x="-4105" y="-19050"/>
            <a:ext cx="12821554" cy="9618770"/>
            <a:chOff x="-4105" y="-19050"/>
            <a:chExt cx="12821554" cy="9618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ED0AE6-0A6C-054B-B977-C39BDB27D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83"/>
            <a:stretch/>
          </p:blipFill>
          <p:spPr>
            <a:xfrm>
              <a:off x="26579" y="1015659"/>
              <a:ext cx="12778437" cy="857225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666C53-6BF7-41CC-B1D5-F7D6CACA4CF7}"/>
                </a:ext>
              </a:extLst>
            </p:cNvPr>
            <p:cNvSpPr/>
            <p:nvPr/>
          </p:nvSpPr>
          <p:spPr>
            <a:xfrm>
              <a:off x="21344" y="11807"/>
              <a:ext cx="12788905" cy="9587913"/>
            </a:xfrm>
            <a:prstGeom prst="rect">
              <a:avLst/>
            </a:prstGeom>
            <a:solidFill>
              <a:schemeClr val="accent4">
                <a:lumMod val="50000"/>
                <a:alpha val="6510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302967-9810-4E24-AAA0-5957C4E39621}"/>
                </a:ext>
              </a:extLst>
            </p:cNvPr>
            <p:cNvSpPr txBox="1"/>
            <p:nvPr/>
          </p:nvSpPr>
          <p:spPr>
            <a:xfrm>
              <a:off x="249266" y="2351744"/>
              <a:ext cx="12549242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EMIRATES WOMEN AWARD 19TH CYCLE </a:t>
              </a:r>
            </a:p>
            <a:p>
              <a:pPr algn="ctr"/>
              <a:endParaRPr lang="en-GB" sz="4400" b="1" dirty="0">
                <a:solidFill>
                  <a:schemeClr val="bg1"/>
                </a:solidFill>
                <a:cs typeface="+mj-cs"/>
              </a:endParaRPr>
            </a:p>
            <a:p>
              <a:pPr algn="ctr"/>
              <a:endParaRPr lang="en-GB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Leadership Award</a:t>
              </a:r>
            </a:p>
            <a:p>
              <a:pPr algn="ctr"/>
              <a:endParaRPr lang="en-US" sz="4400" b="1" dirty="0">
                <a:solidFill>
                  <a:schemeClr val="bg1"/>
                </a:solidFill>
                <a:cs typeface="+mj-cs"/>
              </a:endParaRPr>
            </a:p>
            <a:p>
              <a:pPr algn="ctr"/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Submission Form 2023</a:t>
              </a:r>
              <a:endParaRPr lang="ar-AE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5C8A49-FA50-7C4B-A825-E0DD31846A85}"/>
                </a:ext>
              </a:extLst>
            </p:cNvPr>
            <p:cNvSpPr/>
            <p:nvPr/>
          </p:nvSpPr>
          <p:spPr>
            <a:xfrm>
              <a:off x="-4105" y="32337"/>
              <a:ext cx="246863" cy="956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3B10E4-E065-7145-A295-3EC27D9CE898}"/>
                </a:ext>
              </a:extLst>
            </p:cNvPr>
            <p:cNvSpPr/>
            <p:nvPr/>
          </p:nvSpPr>
          <p:spPr>
            <a:xfrm>
              <a:off x="19049" y="-19050"/>
              <a:ext cx="12798400" cy="138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pic>
          <p:nvPicPr>
            <p:cNvPr id="3" name="Picture 2" descr="Logo, company name&#10;&#10;Description automatically generated">
              <a:extLst>
                <a:ext uri="{FF2B5EF4-FFF2-40B4-BE49-F238E27FC236}">
                  <a16:creationId xmlns:a16="http://schemas.microsoft.com/office/drawing/2014/main" id="{EAF3AAA1-CA51-F54C-9E48-1891F0543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78" y="92913"/>
              <a:ext cx="1726667" cy="1165500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B7F1E3E2-1634-8F43-B3D7-F220D50E0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165" y="92913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D544F0-ABFE-2F45-8999-440DADFF27F3}"/>
              </a:ext>
            </a:extLst>
          </p:cNvPr>
          <p:cNvGrpSpPr/>
          <p:nvPr/>
        </p:nvGrpSpPr>
        <p:grpSpPr>
          <a:xfrm>
            <a:off x="1670033" y="9163865"/>
            <a:ext cx="9461534" cy="400110"/>
            <a:chOff x="2062878" y="9178275"/>
            <a:chExt cx="8312320" cy="4001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FC30EC-C567-824A-8B80-0F7AC9BF936A}"/>
                </a:ext>
              </a:extLst>
            </p:cNvPr>
            <p:cNvSpPr/>
            <p:nvPr/>
          </p:nvSpPr>
          <p:spPr>
            <a:xfrm>
              <a:off x="2062878" y="9178275"/>
              <a:ext cx="83123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Copyright       Emirates Women Award (2003 – 2023) www.ewa.ae All Rights Reserved </a:t>
              </a:r>
            </a:p>
          </p:txBody>
        </p:sp>
        <p:pic>
          <p:nvPicPr>
            <p:cNvPr id="9" name="Graphic 8" descr="Badge Copyright outline">
              <a:extLst>
                <a:ext uri="{FF2B5EF4-FFF2-40B4-BE49-F238E27FC236}">
                  <a16:creationId xmlns:a16="http://schemas.microsoft.com/office/drawing/2014/main" id="{C5714D2B-7021-324B-94F8-1E3C3D951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09767" y="9186943"/>
              <a:ext cx="386321" cy="386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0703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928688" y="-19049"/>
            <a:ext cx="1192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proven records of professional success and accomplishment in her field.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(300 words maximum)</a:t>
            </a:r>
          </a:p>
        </p:txBody>
      </p:sp>
      <p:pic>
        <p:nvPicPr>
          <p:cNvPr id="5" name="Graphic 4" descr="Badge 3 with solid fill">
            <a:extLst>
              <a:ext uri="{FF2B5EF4-FFF2-40B4-BE49-F238E27FC236}">
                <a16:creationId xmlns:a16="http://schemas.microsoft.com/office/drawing/2014/main" id="{045949A9-89F6-EC47-9AF2-15FB97AD3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" y="27191"/>
            <a:ext cx="723918" cy="72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3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73430" y="127365"/>
            <a:ext cx="1179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&amp; supporting Documents –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(Photos / Videos attachments Maximum)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5" name="Graphic 4" descr="Badge 3 with solid fill">
            <a:extLst>
              <a:ext uri="{FF2B5EF4-FFF2-40B4-BE49-F238E27FC236}">
                <a16:creationId xmlns:a16="http://schemas.microsoft.com/office/drawing/2014/main" id="{FA5EBF02-4E3E-DDBB-E71D-CD3EF04A0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" y="27191"/>
            <a:ext cx="723918" cy="72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3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547499" y="9934"/>
            <a:ext cx="122541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Demonstrates personal leadership skills through Self-development, capacity to learn, balancing </a:t>
            </a:r>
          </a:p>
          <a:p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business and personal commitments.  (300 words maximum)</a:t>
            </a:r>
          </a:p>
        </p:txBody>
      </p:sp>
      <p:pic>
        <p:nvPicPr>
          <p:cNvPr id="7" name="Graphic 6" descr="Badge 4 with solid fill">
            <a:extLst>
              <a:ext uri="{FF2B5EF4-FFF2-40B4-BE49-F238E27FC236}">
                <a16:creationId xmlns:a16="http://schemas.microsoft.com/office/drawing/2014/main" id="{7F21EAB4-4840-2C4B-B4C1-809AC73A0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79"/>
            <a:ext cx="800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16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1058227" y="130504"/>
            <a:ext cx="1179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&amp; supporting Documents –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(Photos / Videos attachments Maximum)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5" name="Graphic 4" descr="Badge 4 with solid fill">
            <a:extLst>
              <a:ext uri="{FF2B5EF4-FFF2-40B4-BE49-F238E27FC236}">
                <a16:creationId xmlns:a16="http://schemas.microsoft.com/office/drawing/2014/main" id="{1A4A8628-77F6-F24B-6D4C-6797A1E97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1980"/>
            <a:ext cx="773430" cy="7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76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858DC62-566F-3D4C-8D12-5EBCE6BBEA79}"/>
              </a:ext>
            </a:extLst>
          </p:cNvPr>
          <p:cNvGrpSpPr/>
          <p:nvPr/>
        </p:nvGrpSpPr>
        <p:grpSpPr>
          <a:xfrm>
            <a:off x="-4105" y="-19050"/>
            <a:ext cx="12821554" cy="9618770"/>
            <a:chOff x="-4105" y="-19050"/>
            <a:chExt cx="12821554" cy="9618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ED0AE6-0A6C-054B-B977-C39BDB27D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83"/>
            <a:stretch/>
          </p:blipFill>
          <p:spPr>
            <a:xfrm>
              <a:off x="26579" y="1015659"/>
              <a:ext cx="12778437" cy="857225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666C53-6BF7-41CC-B1D5-F7D6CACA4CF7}"/>
                </a:ext>
              </a:extLst>
            </p:cNvPr>
            <p:cNvSpPr/>
            <p:nvPr/>
          </p:nvSpPr>
          <p:spPr>
            <a:xfrm>
              <a:off x="21344" y="11807"/>
              <a:ext cx="12788905" cy="9587913"/>
            </a:xfrm>
            <a:prstGeom prst="rect">
              <a:avLst/>
            </a:prstGeom>
            <a:solidFill>
              <a:schemeClr val="accent4">
                <a:lumMod val="50000"/>
                <a:alpha val="6510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5C8A49-FA50-7C4B-A825-E0DD31846A85}"/>
                </a:ext>
              </a:extLst>
            </p:cNvPr>
            <p:cNvSpPr/>
            <p:nvPr/>
          </p:nvSpPr>
          <p:spPr>
            <a:xfrm>
              <a:off x="-4105" y="32337"/>
              <a:ext cx="246863" cy="956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3B10E4-E065-7145-A295-3EC27D9CE898}"/>
                </a:ext>
              </a:extLst>
            </p:cNvPr>
            <p:cNvSpPr/>
            <p:nvPr/>
          </p:nvSpPr>
          <p:spPr>
            <a:xfrm>
              <a:off x="19049" y="-19050"/>
              <a:ext cx="12798400" cy="138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pic>
          <p:nvPicPr>
            <p:cNvPr id="3" name="Picture 2" descr="Logo, company name&#10;&#10;Description automatically generated">
              <a:extLst>
                <a:ext uri="{FF2B5EF4-FFF2-40B4-BE49-F238E27FC236}">
                  <a16:creationId xmlns:a16="http://schemas.microsoft.com/office/drawing/2014/main" id="{EAF3AAA1-CA51-F54C-9E48-1891F0543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78" y="92913"/>
              <a:ext cx="1726667" cy="1165500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B7F1E3E2-1634-8F43-B3D7-F220D50E0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165" y="92913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D544F0-ABFE-2F45-8999-440DADFF27F3}"/>
              </a:ext>
            </a:extLst>
          </p:cNvPr>
          <p:cNvGrpSpPr/>
          <p:nvPr/>
        </p:nvGrpSpPr>
        <p:grpSpPr>
          <a:xfrm>
            <a:off x="2622436" y="9177698"/>
            <a:ext cx="7864893" cy="406391"/>
            <a:chOff x="2062878" y="9178275"/>
            <a:chExt cx="7864893" cy="40639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FC30EC-C567-824A-8B80-0F7AC9BF936A}"/>
                </a:ext>
              </a:extLst>
            </p:cNvPr>
            <p:cNvSpPr/>
            <p:nvPr/>
          </p:nvSpPr>
          <p:spPr>
            <a:xfrm>
              <a:off x="2062878" y="9178275"/>
              <a:ext cx="78648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Copyright       Emirates Women Award (2003 – 2023) All Rights Reserved </a:t>
              </a:r>
            </a:p>
          </p:txBody>
        </p:sp>
        <p:pic>
          <p:nvPicPr>
            <p:cNvPr id="9" name="Graphic 8" descr="Badge Copyright outline">
              <a:extLst>
                <a:ext uri="{FF2B5EF4-FFF2-40B4-BE49-F238E27FC236}">
                  <a16:creationId xmlns:a16="http://schemas.microsoft.com/office/drawing/2014/main" id="{C5714D2B-7021-324B-94F8-1E3C3D951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62300" y="9198345"/>
              <a:ext cx="386321" cy="38632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EBAAF6-AB3E-8E4D-9CE1-C97661C1C137}"/>
              </a:ext>
            </a:extLst>
          </p:cNvPr>
          <p:cNvSpPr txBox="1"/>
          <p:nvPr/>
        </p:nvSpPr>
        <p:spPr>
          <a:xfrm>
            <a:off x="498406" y="4731452"/>
            <a:ext cx="12536740" cy="400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Submission and Sponsorship inquiries, contact: 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Fatma Abdul Qader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+97156 545 7410 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fatma@dqg.org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www.dqg.org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26AEF-0681-3F9C-72B5-681FA6C56E93}"/>
              </a:ext>
            </a:extLst>
          </p:cNvPr>
          <p:cNvSpPr txBox="1"/>
          <p:nvPr/>
        </p:nvSpPr>
        <p:spPr>
          <a:xfrm>
            <a:off x="1634981" y="2617531"/>
            <a:ext cx="1050367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chemeClr val="accent4">
                    <a:lumMod val="50000"/>
                  </a:schemeClr>
                </a:solidFill>
                <a:latin typeface="Calibri" panose="020F0502020204030204"/>
                <a:cs typeface="Cairo" panose="00000500000000000000" pitchFamily="2" charset="-78"/>
              </a:rPr>
              <a:t>To Submit your application, </a:t>
            </a:r>
            <a:r>
              <a:rPr lang="en-US" sz="5000" b="1" dirty="0">
                <a:solidFill>
                  <a:prstClr val="white"/>
                </a:solidFill>
                <a:latin typeface="Calibri" panose="020F0502020204030204"/>
                <a:cs typeface="Cairo" panose="00000500000000000000" pitchFamily="2" charset="-78"/>
                <a:hlinkClick r:id="rId7"/>
              </a:rPr>
              <a:t>click here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822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9E8E4377-CC60-D927-377A-96202CEFC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3" y="1596746"/>
            <a:ext cx="11723914" cy="61925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90F525-DACA-4BB6-A865-84C2E23C3A5B}"/>
              </a:ext>
            </a:extLst>
          </p:cNvPr>
          <p:cNvSpPr txBox="1"/>
          <p:nvPr/>
        </p:nvSpPr>
        <p:spPr>
          <a:xfrm flipH="1">
            <a:off x="6633819" y="1891244"/>
            <a:ext cx="678063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9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32DE9F8-2254-49E8-8163-741760216307}"/>
              </a:ext>
            </a:extLst>
          </p:cNvPr>
          <p:cNvSpPr/>
          <p:nvPr/>
        </p:nvSpPr>
        <p:spPr>
          <a:xfrm>
            <a:off x="1517214" y="8050540"/>
            <a:ext cx="97671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i="1" dirty="0">
                <a:solidFill>
                  <a:srgbClr val="C00000"/>
                </a:solidFill>
              </a:rPr>
              <a:t>Kindly select one category only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D6DE01F-9050-4BD6-8C0F-456286BB3887}"/>
              </a:ext>
            </a:extLst>
          </p:cNvPr>
          <p:cNvSpPr txBox="1"/>
          <p:nvPr/>
        </p:nvSpPr>
        <p:spPr>
          <a:xfrm>
            <a:off x="123572" y="9087978"/>
            <a:ext cx="6849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Copyright    Emirates Women Award (2003 – 2023) All Rights Reserved </a:t>
            </a:r>
          </a:p>
        </p:txBody>
      </p:sp>
      <p:pic>
        <p:nvPicPr>
          <p:cNvPr id="137" name="Graphic 136" descr="Badge Copyright outline">
            <a:extLst>
              <a:ext uri="{FF2B5EF4-FFF2-40B4-BE49-F238E27FC236}">
                <a16:creationId xmlns:a16="http://schemas.microsoft.com/office/drawing/2014/main" id="{978A63F0-6DE3-404A-880A-2C370CAB5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93" y="9087978"/>
            <a:ext cx="401237" cy="40123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44D79B4-C730-7E65-B77F-23E9E7ED90B9}"/>
              </a:ext>
            </a:extLst>
          </p:cNvPr>
          <p:cNvGrpSpPr/>
          <p:nvPr/>
        </p:nvGrpSpPr>
        <p:grpSpPr>
          <a:xfrm>
            <a:off x="291679" y="204661"/>
            <a:ext cx="12208569" cy="1175351"/>
            <a:chOff x="248815" y="290389"/>
            <a:chExt cx="12208569" cy="1175351"/>
          </a:xfrm>
        </p:grpSpPr>
        <p:pic>
          <p:nvPicPr>
            <p:cNvPr id="17" name="Picture 16" descr="Logo, company name&#10;&#10;Description automatically generated">
              <a:extLst>
                <a:ext uri="{FF2B5EF4-FFF2-40B4-BE49-F238E27FC236}">
                  <a16:creationId xmlns:a16="http://schemas.microsoft.com/office/drawing/2014/main" id="{8FB2D3F2-C1B7-FE38-865B-725B956FD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15" y="295314"/>
              <a:ext cx="1726667" cy="1165500"/>
            </a:xfrm>
            <a:prstGeom prst="rect">
              <a:avLst/>
            </a:prstGeom>
          </p:spPr>
        </p:pic>
        <p:pic>
          <p:nvPicPr>
            <p:cNvPr id="18" name="Picture 17" descr="Logo&#10;&#10;Description automatically generated">
              <a:extLst>
                <a:ext uri="{FF2B5EF4-FFF2-40B4-BE49-F238E27FC236}">
                  <a16:creationId xmlns:a16="http://schemas.microsoft.com/office/drawing/2014/main" id="{F62C1574-6831-A9E9-7A1E-BEEB19815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7626" y="290389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95085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F46E22-F27D-FA4E-978D-EBA83A6F5E7E}"/>
              </a:ext>
            </a:extLst>
          </p:cNvPr>
          <p:cNvGraphicFramePr>
            <a:graphicFrameLocks noGrp="1"/>
          </p:cNvGraphicFramePr>
          <p:nvPr/>
        </p:nvGraphicFramePr>
        <p:xfrm>
          <a:off x="503082" y="1724111"/>
          <a:ext cx="11129962" cy="7080480"/>
        </p:xfrm>
        <a:graphic>
          <a:graphicData uri="http://schemas.openxmlformats.org/drawingml/2006/table">
            <a:tbl>
              <a:tblPr firstRow="1" firstCol="1" bandRow="1"/>
              <a:tblGrid>
                <a:gridCol w="3229970">
                  <a:extLst>
                    <a:ext uri="{9D8B030D-6E8A-4147-A177-3AD203B41FA5}">
                      <a16:colId xmlns:a16="http://schemas.microsoft.com/office/drawing/2014/main" val="2703419105"/>
                    </a:ext>
                  </a:extLst>
                </a:gridCol>
                <a:gridCol w="7899992">
                  <a:extLst>
                    <a:ext uri="{9D8B030D-6E8A-4147-A177-3AD203B41FA5}">
                      <a16:colId xmlns:a16="http://schemas.microsoft.com/office/drawing/2014/main" val="1844475843"/>
                    </a:ext>
                  </a:extLst>
                </a:gridCol>
              </a:tblGrid>
              <a:tr h="6920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Applicant’s Name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382141"/>
                  </a:ext>
                </a:extLst>
              </a:tr>
              <a:tr h="7546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Designation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1564691"/>
                  </a:ext>
                </a:extLst>
              </a:tr>
              <a:tr h="7198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Organization’s name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8873008"/>
                  </a:ext>
                </a:extLst>
              </a:tr>
              <a:tr h="7546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City/Emirate</a:t>
                      </a:r>
                      <a:endParaRPr lang="en-AE" sz="2600" b="1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46926"/>
                  </a:ext>
                </a:extLst>
              </a:tr>
              <a:tr h="7546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Telephone    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737658"/>
                  </a:ext>
                </a:extLst>
              </a:tr>
              <a:tr h="7116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4635491"/>
                  </a:ext>
                </a:extLst>
              </a:tr>
              <a:tr h="535658">
                <a:tc>
                  <a:txBody>
                    <a:bodyPr/>
                    <a:lstStyle/>
                    <a:p>
                      <a:pPr marL="17463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r>
                        <a:rPr lang="en-US" sz="2600" b="1" kern="1200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endParaRPr lang="en-AE" sz="2600" b="1" kern="12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9823484"/>
                  </a:ext>
                </a:extLst>
              </a:tr>
              <a:tr h="7082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of experience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176961"/>
                  </a:ext>
                </a:extLst>
              </a:tr>
              <a:tr h="5356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E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Submission date</a:t>
                      </a:r>
                      <a:r>
                        <a:rPr lang="en-AE" sz="2600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4527238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003289C-6E68-7048-8235-F5AD1ACE0987}"/>
              </a:ext>
            </a:extLst>
          </p:cNvPr>
          <p:cNvGrpSpPr/>
          <p:nvPr/>
        </p:nvGrpSpPr>
        <p:grpSpPr>
          <a:xfrm>
            <a:off x="-4105" y="32337"/>
            <a:ext cx="12798400" cy="9566978"/>
            <a:chOff x="-4105" y="32337"/>
            <a:chExt cx="12798400" cy="95669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46C24D-61A5-D348-AA37-0AC88CB545D4}"/>
                </a:ext>
              </a:extLst>
            </p:cNvPr>
            <p:cNvSpPr/>
            <p:nvPr/>
          </p:nvSpPr>
          <p:spPr>
            <a:xfrm>
              <a:off x="-4105" y="32337"/>
              <a:ext cx="246863" cy="956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5FC9B2-AF80-9F41-8227-18D0721B5885}"/>
                </a:ext>
              </a:extLst>
            </p:cNvPr>
            <p:cNvSpPr/>
            <p:nvPr/>
          </p:nvSpPr>
          <p:spPr>
            <a:xfrm>
              <a:off x="-4105" y="349528"/>
              <a:ext cx="12798400" cy="138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0160">
                <a:spcBef>
                  <a:spcPts val="600"/>
                </a:spcBef>
                <a:spcAft>
                  <a:spcPts val="600"/>
                </a:spcAft>
              </a:pPr>
              <a:r>
                <a:rPr lang="en-GB" sz="3600" b="1" dirty="0">
                  <a:gradFill flip="none" rotWithShape="1">
                    <a:gsLst>
                      <a:gs pos="0">
                        <a:schemeClr val="accent4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4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4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Application Form</a:t>
              </a:r>
              <a:endParaRPr lang="en-AE" sz="3600" b="1" dirty="0">
                <a:gradFill flip="none" rotWithShape="1">
                  <a:gsLst>
                    <a:gs pos="0">
                      <a:schemeClr val="accent4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106FBC0F-9467-2345-B496-7B5460A0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78" y="92913"/>
              <a:ext cx="1726667" cy="1165500"/>
            </a:xfrm>
            <a:prstGeom prst="rect">
              <a:avLst/>
            </a:prstGeom>
          </p:spPr>
        </p:pic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6545F98E-71F1-2F4A-B41A-B58C1418B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165" y="92913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7C607B2-3EAC-FB40-9B5C-127B2200B7ED}"/>
              </a:ext>
            </a:extLst>
          </p:cNvPr>
          <p:cNvSpPr/>
          <p:nvPr/>
        </p:nvSpPr>
        <p:spPr>
          <a:xfrm>
            <a:off x="1295275" y="9092789"/>
            <a:ext cx="108633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declare that the information given on this form is correct to the best of my knowledge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9DE09-68B4-9E3F-3EFF-2A1B6B3CFCB4}"/>
              </a:ext>
            </a:extLst>
          </p:cNvPr>
          <p:cNvSpPr/>
          <p:nvPr/>
        </p:nvSpPr>
        <p:spPr>
          <a:xfrm>
            <a:off x="869324" y="9163318"/>
            <a:ext cx="387989" cy="31714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8407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99413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49434" y="173100"/>
            <a:ext cx="116652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E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Attachments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Passport copy, residence visa, trade license (if applicable) </a:t>
            </a:r>
          </a:p>
          <a:p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endParaRPr lang="en-US" sz="2400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1057994"/>
            <a:ext cx="6243061" cy="4095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Passport Copy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25978"/>
            <a:ext cx="1259205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Licence </a:t>
            </a:r>
            <a:r>
              <a:rPr lang="en-GB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(if applicable). </a:t>
            </a:r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63291" y="1040088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Residence Visa </a:t>
            </a:r>
          </a:p>
        </p:txBody>
      </p:sp>
    </p:spTree>
    <p:extLst>
      <p:ext uri="{BB962C8B-B14F-4D97-AF65-F5344CB8AC3E}">
        <p14:creationId xmlns:p14="http://schemas.microsoft.com/office/powerpoint/2010/main" val="389635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2FC49D1-B269-4FAB-8C61-AC997269E03E}"/>
              </a:ext>
            </a:extLst>
          </p:cNvPr>
          <p:cNvSpPr/>
          <p:nvPr/>
        </p:nvSpPr>
        <p:spPr>
          <a:xfrm>
            <a:off x="285750" y="1931562"/>
            <a:ext cx="5716822" cy="333054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B4704C-372F-D84A-8DF3-567E5F493273}"/>
              </a:ext>
            </a:extLst>
          </p:cNvPr>
          <p:cNvGrpSpPr/>
          <p:nvPr/>
        </p:nvGrpSpPr>
        <p:grpSpPr>
          <a:xfrm>
            <a:off x="1450891" y="1657242"/>
            <a:ext cx="3504648" cy="548639"/>
            <a:chOff x="865714" y="1717628"/>
            <a:chExt cx="3504648" cy="548639"/>
          </a:xfrm>
        </p:grpSpPr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A5FF795A-FC1E-4B86-B6C3-D071FEEB7C26}"/>
                </a:ext>
              </a:extLst>
            </p:cNvPr>
            <p:cNvSpPr/>
            <p:nvPr/>
          </p:nvSpPr>
          <p:spPr>
            <a:xfrm>
              <a:off x="865714" y="1717628"/>
              <a:ext cx="155918" cy="273213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89061447-F036-41F8-BD4D-F84A21BF7B8A}"/>
                </a:ext>
              </a:extLst>
            </p:cNvPr>
            <p:cNvSpPr/>
            <p:nvPr/>
          </p:nvSpPr>
          <p:spPr>
            <a:xfrm rot="5400000">
              <a:off x="4168390" y="1783941"/>
              <a:ext cx="268283" cy="135660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3A6DF45-EB31-4691-B85F-A92D78B98450}"/>
                </a:ext>
              </a:extLst>
            </p:cNvPr>
            <p:cNvSpPr/>
            <p:nvPr/>
          </p:nvSpPr>
          <p:spPr>
            <a:xfrm>
              <a:off x="1016932" y="1717628"/>
              <a:ext cx="3217769" cy="5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sz="2800" b="1" dirty="0">
                  <a:latin typeface="Cairo" panose="00000500000000000000" pitchFamily="2" charset="-78"/>
                  <a:cs typeface="Cairo" panose="00000500000000000000" pitchFamily="2" charset="-78"/>
                </a:rPr>
                <a:t>Description</a:t>
              </a:r>
              <a:endParaRPr lang="en-US" sz="1889" b="1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624BDF18-963C-4D9C-8089-7F366EDB2F91}"/>
              </a:ext>
            </a:extLst>
          </p:cNvPr>
          <p:cNvSpPr txBox="1"/>
          <p:nvPr/>
        </p:nvSpPr>
        <p:spPr>
          <a:xfrm>
            <a:off x="439146" y="2399788"/>
            <a:ext cx="5563425" cy="246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5"/>
              </a:spcBef>
              <a:spcAft>
                <a:spcPts val="105"/>
              </a:spcAft>
            </a:pP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award recognizes a woman who is an inspiration to others and a role model to many. She is well-known for her leadership abilities. The awardee has a documented track record of accomplishment and growth in her field.</a:t>
            </a:r>
            <a:endParaRPr lang="ar-AE" sz="2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A540F4-2F1E-46C8-A08A-72B17D1583CE}"/>
              </a:ext>
            </a:extLst>
          </p:cNvPr>
          <p:cNvSpPr/>
          <p:nvPr/>
        </p:nvSpPr>
        <p:spPr>
          <a:xfrm>
            <a:off x="6400800" y="2065085"/>
            <a:ext cx="6279907" cy="728846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3239C8-BAA0-5340-97E9-B4F17A4A4126}"/>
              </a:ext>
            </a:extLst>
          </p:cNvPr>
          <p:cNvGrpSpPr/>
          <p:nvPr/>
        </p:nvGrpSpPr>
        <p:grpSpPr>
          <a:xfrm>
            <a:off x="7181851" y="1793999"/>
            <a:ext cx="4856690" cy="548639"/>
            <a:chOff x="8533893" y="1851149"/>
            <a:chExt cx="3504647" cy="548639"/>
          </a:xfrm>
        </p:grpSpPr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E5976D65-5EE8-42BB-A79B-BC79999BE0D0}"/>
                </a:ext>
              </a:extLst>
            </p:cNvPr>
            <p:cNvSpPr/>
            <p:nvPr/>
          </p:nvSpPr>
          <p:spPr>
            <a:xfrm>
              <a:off x="8533893" y="1851149"/>
              <a:ext cx="155918" cy="273213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05C42C6F-551A-4771-AFA2-6BF637C57907}"/>
                </a:ext>
              </a:extLst>
            </p:cNvPr>
            <p:cNvSpPr/>
            <p:nvPr/>
          </p:nvSpPr>
          <p:spPr>
            <a:xfrm rot="5400000">
              <a:off x="11836568" y="1917462"/>
              <a:ext cx="268283" cy="135660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06688A6-2091-4B96-BC3A-8B1A685285EE}"/>
                </a:ext>
              </a:extLst>
            </p:cNvPr>
            <p:cNvSpPr/>
            <p:nvPr/>
          </p:nvSpPr>
          <p:spPr>
            <a:xfrm>
              <a:off x="8685112" y="1851149"/>
              <a:ext cx="3217769" cy="5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sz="3200" b="1" dirty="0">
                  <a:latin typeface="Cairo" panose="00000500000000000000" pitchFamily="2" charset="-78"/>
                  <a:cs typeface="Cairo" panose="00000500000000000000" pitchFamily="2" charset="-78"/>
                </a:rPr>
                <a:t>Criteria</a:t>
              </a:r>
              <a:endParaRPr lang="en-US" sz="2800" b="1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934653E-2F41-4F46-B4B2-7417BC366203}"/>
              </a:ext>
            </a:extLst>
          </p:cNvPr>
          <p:cNvSpPr txBox="1"/>
          <p:nvPr/>
        </p:nvSpPr>
        <p:spPr>
          <a:xfrm>
            <a:off x="6729459" y="2711675"/>
            <a:ext cx="576882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Mentoring and influencing others by sharing experience and investing in people.</a:t>
            </a: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Empowering and supporting people in achieving organizational and individual objectives </a:t>
            </a: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proven records of professional success *3 and accomplishment in her field.</a:t>
            </a: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personal leadership skills through Self-development, capacity to learn, balancing business and personal commitments.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CA5DEF-BA8F-43C2-B188-49622DF2AA8B}"/>
              </a:ext>
            </a:extLst>
          </p:cNvPr>
          <p:cNvSpPr txBox="1"/>
          <p:nvPr/>
        </p:nvSpPr>
        <p:spPr>
          <a:xfrm>
            <a:off x="330857" y="6376325"/>
            <a:ext cx="53473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05"/>
              </a:spcBef>
              <a:spcAft>
                <a:spcPts val="105"/>
              </a:spcAft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woman in a leading positions.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36FA8B-0A9B-4657-90B9-D067B7320ED8}"/>
              </a:ext>
            </a:extLst>
          </p:cNvPr>
          <p:cNvSpPr txBox="1"/>
          <p:nvPr/>
        </p:nvSpPr>
        <p:spPr>
          <a:xfrm>
            <a:off x="424230" y="7144909"/>
            <a:ext cx="5347312" cy="1909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00028" indent="-300028" algn="just">
              <a:lnSpc>
                <a:spcPct val="150000"/>
              </a:lnSpc>
              <a:spcBef>
                <a:spcPts val="105"/>
              </a:spcBef>
              <a:spcAft>
                <a:spcPts val="105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applicant must be a UAE national or hold a valid UAE residence permit.</a:t>
            </a:r>
          </a:p>
          <a:p>
            <a:pPr marL="300028" indent="-300028" algn="just">
              <a:lnSpc>
                <a:spcPct val="150000"/>
              </a:lnSpc>
              <a:spcBef>
                <a:spcPts val="105"/>
              </a:spcBef>
              <a:spcAft>
                <a:spcPts val="105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employment/business location must be in the UAE.</a:t>
            </a:r>
            <a:endParaRPr lang="ar-AE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A6BA0D-714D-46F3-A9BC-5C8E9CA50968}"/>
              </a:ext>
            </a:extLst>
          </p:cNvPr>
          <p:cNvCxnSpPr>
            <a:cxnSpLocks/>
          </p:cNvCxnSpPr>
          <p:nvPr/>
        </p:nvCxnSpPr>
        <p:spPr>
          <a:xfrm>
            <a:off x="1450890" y="7026572"/>
            <a:ext cx="3293993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C2AC60-F420-3E44-8175-71B9E137F9E1}"/>
              </a:ext>
            </a:extLst>
          </p:cNvPr>
          <p:cNvGrpSpPr/>
          <p:nvPr/>
        </p:nvGrpSpPr>
        <p:grpSpPr>
          <a:xfrm>
            <a:off x="0" y="-19050"/>
            <a:ext cx="12801600" cy="798735"/>
            <a:chOff x="0" y="-19050"/>
            <a:chExt cx="12801600" cy="79873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E533F9-AD21-B64F-8BE9-B720BD69E7F1}"/>
                </a:ext>
              </a:extLst>
            </p:cNvPr>
            <p:cNvSpPr/>
            <p:nvPr/>
          </p:nvSpPr>
          <p:spPr>
            <a:xfrm>
              <a:off x="0" y="-19050"/>
              <a:ext cx="12801600" cy="79873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F57B1A-52A3-6E4B-9A7A-9970872CE624}"/>
                </a:ext>
              </a:extLst>
            </p:cNvPr>
            <p:cNvSpPr txBox="1"/>
            <p:nvPr/>
          </p:nvSpPr>
          <p:spPr>
            <a:xfrm>
              <a:off x="285750" y="100695"/>
              <a:ext cx="1202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EWA Leadership Award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8A0E2F1-1AF5-0C4B-9CBC-FD42AFC00FE6}"/>
              </a:ext>
            </a:extLst>
          </p:cNvPr>
          <p:cNvSpPr/>
          <p:nvPr/>
        </p:nvSpPr>
        <p:spPr>
          <a:xfrm>
            <a:off x="285749" y="5826254"/>
            <a:ext cx="5716822" cy="333054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F4899BB-E068-114B-A7D2-B37654B03054}"/>
              </a:ext>
            </a:extLst>
          </p:cNvPr>
          <p:cNvGrpSpPr/>
          <p:nvPr/>
        </p:nvGrpSpPr>
        <p:grpSpPr>
          <a:xfrm>
            <a:off x="1450890" y="5551934"/>
            <a:ext cx="3504648" cy="548639"/>
            <a:chOff x="865714" y="1717628"/>
            <a:chExt cx="3504648" cy="548639"/>
          </a:xfrm>
        </p:grpSpPr>
        <p:sp>
          <p:nvSpPr>
            <p:cNvPr id="41" name="Isosceles Triangle 72">
              <a:extLst>
                <a:ext uri="{FF2B5EF4-FFF2-40B4-BE49-F238E27FC236}">
                  <a16:creationId xmlns:a16="http://schemas.microsoft.com/office/drawing/2014/main" id="{18874006-1CEA-EE4F-9795-1DB55116F08F}"/>
                </a:ext>
              </a:extLst>
            </p:cNvPr>
            <p:cNvSpPr/>
            <p:nvPr/>
          </p:nvSpPr>
          <p:spPr>
            <a:xfrm>
              <a:off x="865714" y="1717628"/>
              <a:ext cx="155918" cy="273213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42" name="Isosceles Triangle 73">
              <a:extLst>
                <a:ext uri="{FF2B5EF4-FFF2-40B4-BE49-F238E27FC236}">
                  <a16:creationId xmlns:a16="http://schemas.microsoft.com/office/drawing/2014/main" id="{35110BD1-3019-7642-88E1-D6D3C90F6950}"/>
                </a:ext>
              </a:extLst>
            </p:cNvPr>
            <p:cNvSpPr/>
            <p:nvPr/>
          </p:nvSpPr>
          <p:spPr>
            <a:xfrm rot="5400000">
              <a:off x="4168390" y="1783941"/>
              <a:ext cx="268283" cy="135660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0D97EC3-5F7D-324A-A9A6-FE7B1B1E3E89}"/>
                </a:ext>
              </a:extLst>
            </p:cNvPr>
            <p:cNvSpPr/>
            <p:nvPr/>
          </p:nvSpPr>
          <p:spPr>
            <a:xfrm>
              <a:off x="1016932" y="1717628"/>
              <a:ext cx="3217769" cy="5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sz="2800" b="1" dirty="0">
                  <a:latin typeface="Cairo" panose="00000500000000000000" pitchFamily="2" charset="-78"/>
                  <a:cs typeface="Cairo" panose="00000500000000000000" pitchFamily="2" charset="-78"/>
                </a:rPr>
                <a:t>Eligibility</a:t>
              </a:r>
              <a:endParaRPr lang="en-US" sz="1889" b="1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pic>
        <p:nvPicPr>
          <p:cNvPr id="3" name="Graphic 2" descr="Badge 1 with solid fill">
            <a:extLst>
              <a:ext uri="{FF2B5EF4-FFF2-40B4-BE49-F238E27FC236}">
                <a16:creationId xmlns:a16="http://schemas.microsoft.com/office/drawing/2014/main" id="{94098636-73AB-65FB-295C-260B33D9D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81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8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7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1003925" y="0"/>
            <a:ext cx="12069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Mentoring and influencing others by sharing experience and investing in people.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(300 words maximum)</a:t>
            </a:r>
          </a:p>
        </p:txBody>
      </p:sp>
      <p:pic>
        <p:nvPicPr>
          <p:cNvPr id="2" name="Graphic 1" descr="Badge 1 with solid fill">
            <a:extLst>
              <a:ext uri="{FF2B5EF4-FFF2-40B4-BE49-F238E27FC236}">
                <a16:creationId xmlns:a16="http://schemas.microsoft.com/office/drawing/2014/main" id="{941FB8DA-04E2-A253-16D0-9AAF2AB32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81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8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73430" y="127365"/>
            <a:ext cx="1179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&amp; supporting Documents –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(Photos / Videos attachments Maximum)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3" name="Graphic 2" descr="Badge 1 with solid fill">
            <a:extLst>
              <a:ext uri="{FF2B5EF4-FFF2-40B4-BE49-F238E27FC236}">
                <a16:creationId xmlns:a16="http://schemas.microsoft.com/office/drawing/2014/main" id="{94B48994-58DB-F697-FE92-9DB511DE7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050"/>
            <a:ext cx="81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800100" y="26374"/>
            <a:ext cx="116871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Empowering and supporting people in achieving organizational and individual objectives.</a:t>
            </a:r>
          </a:p>
          <a:p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(300 words maximum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Graphic 2" descr="Badge with solid fill">
            <a:extLst>
              <a:ext uri="{FF2B5EF4-FFF2-40B4-BE49-F238E27FC236}">
                <a16:creationId xmlns:a16="http://schemas.microsoft.com/office/drawing/2014/main" id="{C5F3020B-C6A1-7548-B94D-79D1EA404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5672"/>
            <a:ext cx="800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0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73430" y="127365"/>
            <a:ext cx="1179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Evidence &amp; supporting Documents –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(Photos / Videos attachments Maximum)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4" name="Graphic 3" descr="Badge with solid fill">
            <a:extLst>
              <a:ext uri="{FF2B5EF4-FFF2-40B4-BE49-F238E27FC236}">
                <a16:creationId xmlns:a16="http://schemas.microsoft.com/office/drawing/2014/main" id="{9BF4722C-616A-9E11-21E8-7F674B391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5672"/>
            <a:ext cx="800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8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6626</TotalTime>
  <Words>469</Words>
  <Application>Microsoft Office PowerPoint</Application>
  <PresentationFormat>A3 Paper (297x420 mm)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Cairo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Rassel Kassem</dc:creator>
  <cp:lastModifiedBy>Fatma Gouarab</cp:lastModifiedBy>
  <cp:revision>132</cp:revision>
  <dcterms:created xsi:type="dcterms:W3CDTF">2020-11-13T06:45:01Z</dcterms:created>
  <dcterms:modified xsi:type="dcterms:W3CDTF">2023-03-22T12:27:36Z</dcterms:modified>
</cp:coreProperties>
</file>