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3" r:id="rId2"/>
    <p:sldId id="294" r:id="rId3"/>
    <p:sldId id="268" r:id="rId4"/>
    <p:sldId id="280" r:id="rId5"/>
    <p:sldId id="292" r:id="rId6"/>
    <p:sldId id="279" r:id="rId7"/>
    <p:sldId id="297" r:id="rId8"/>
    <p:sldId id="282" r:id="rId9"/>
    <p:sldId id="283" r:id="rId10"/>
    <p:sldId id="284" r:id="rId11"/>
    <p:sldId id="285" r:id="rId12"/>
    <p:sldId id="286" r:id="rId13"/>
    <p:sldId id="287" r:id="rId14"/>
    <p:sldId id="281" r:id="rId15"/>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83"/>
    <a:srgbClr val="005C68"/>
    <a:srgbClr val="73352F"/>
    <a:srgbClr val="F1AF20"/>
    <a:srgbClr val="000000"/>
    <a:srgbClr val="0D8C5D"/>
    <a:srgbClr val="C06453"/>
    <a:srgbClr val="80A765"/>
    <a:srgbClr val="A0C1B5"/>
    <a:srgbClr val="6588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5" d="100"/>
          <a:sy n="45" d="100"/>
        </p:scale>
        <p:origin x="14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79E2F1-8D62-4945-8F8E-3FB610533149}"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4238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9E2F1-8D62-4945-8F8E-3FB610533149}"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199844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9E2F1-8D62-4945-8F8E-3FB610533149}"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167752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9E2F1-8D62-4945-8F8E-3FB610533149}"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261894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79E2F1-8D62-4945-8F8E-3FB610533149}"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188017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79E2F1-8D62-4945-8F8E-3FB610533149}"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2922778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79E2F1-8D62-4945-8F8E-3FB610533149}"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3975605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79E2F1-8D62-4945-8F8E-3FB610533149}"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34685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9E2F1-8D62-4945-8F8E-3FB610533149}"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71525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FA79E2F1-8D62-4945-8F8E-3FB610533149}"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4966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FA79E2F1-8D62-4945-8F8E-3FB610533149}"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1A566-AFB5-4DA0-897B-DD39F7CB7B90}" type="slidenum">
              <a:rPr lang="en-US" smtClean="0"/>
              <a:t>‹#›</a:t>
            </a:fld>
            <a:endParaRPr lang="en-US"/>
          </a:p>
        </p:txBody>
      </p:sp>
    </p:spTree>
    <p:extLst>
      <p:ext uri="{BB962C8B-B14F-4D97-AF65-F5344CB8AC3E}">
        <p14:creationId xmlns:p14="http://schemas.microsoft.com/office/powerpoint/2010/main" val="98881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FA79E2F1-8D62-4945-8F8E-3FB610533149}" type="datetimeFigureOut">
              <a:rPr lang="en-US" smtClean="0"/>
              <a:t>3/22/2023</a:t>
            </a:fld>
            <a:endParaRPr 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1CC1A566-AFB5-4DA0-897B-DD39F7CB7B90}" type="slidenum">
              <a:rPr lang="en-US" smtClean="0"/>
              <a:t>‹#›</a:t>
            </a:fld>
            <a:endParaRPr lang="en-US"/>
          </a:p>
        </p:txBody>
      </p:sp>
    </p:spTree>
    <p:extLst>
      <p:ext uri="{BB962C8B-B14F-4D97-AF65-F5344CB8AC3E}">
        <p14:creationId xmlns:p14="http://schemas.microsoft.com/office/powerpoint/2010/main" val="4060776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ewa.ae/items/business-award"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58DC62-566F-3D4C-8D12-5EBCE6BBEA79}"/>
              </a:ext>
            </a:extLst>
          </p:cNvPr>
          <p:cNvGrpSpPr/>
          <p:nvPr/>
        </p:nvGrpSpPr>
        <p:grpSpPr>
          <a:xfrm>
            <a:off x="-16319" y="-19050"/>
            <a:ext cx="12833768" cy="9618770"/>
            <a:chOff x="-16319" y="-19050"/>
            <a:chExt cx="12833768" cy="9618770"/>
          </a:xfrm>
        </p:grpSpPr>
        <p:pic>
          <p:nvPicPr>
            <p:cNvPr id="5" name="Picture 4">
              <a:extLst>
                <a:ext uri="{FF2B5EF4-FFF2-40B4-BE49-F238E27FC236}">
                  <a16:creationId xmlns:a16="http://schemas.microsoft.com/office/drawing/2014/main" id="{35ED0AE6-0A6C-054B-B977-C39BDB27D5CF}"/>
                </a:ext>
              </a:extLst>
            </p:cNvPr>
            <p:cNvPicPr>
              <a:picLocks noChangeAspect="1"/>
            </p:cNvPicPr>
            <p:nvPr/>
          </p:nvPicPr>
          <p:blipFill rotWithShape="1">
            <a:blip r:embed="rId2">
              <a:extLst>
                <a:ext uri="{28A0092B-C50C-407E-A947-70E740481C1C}">
                  <a14:useLocalDpi xmlns:a14="http://schemas.microsoft.com/office/drawing/2010/main" val="0"/>
                </a:ext>
              </a:extLst>
            </a:blip>
            <a:srcRect b="17583"/>
            <a:stretch/>
          </p:blipFill>
          <p:spPr>
            <a:xfrm>
              <a:off x="26579" y="1015659"/>
              <a:ext cx="12778437" cy="8572254"/>
            </a:xfrm>
            <a:prstGeom prst="rect">
              <a:avLst/>
            </a:prstGeom>
          </p:spPr>
        </p:pic>
        <p:sp>
          <p:nvSpPr>
            <p:cNvPr id="35" name="Rectangle 34">
              <a:extLst>
                <a:ext uri="{FF2B5EF4-FFF2-40B4-BE49-F238E27FC236}">
                  <a16:creationId xmlns:a16="http://schemas.microsoft.com/office/drawing/2014/main" id="{07666C53-6BF7-41CC-B1D5-F7D6CACA4CF7}"/>
                </a:ext>
              </a:extLst>
            </p:cNvPr>
            <p:cNvSpPr/>
            <p:nvPr/>
          </p:nvSpPr>
          <p:spPr>
            <a:xfrm>
              <a:off x="21344" y="11807"/>
              <a:ext cx="12788905" cy="9587913"/>
            </a:xfrm>
            <a:prstGeom prst="rect">
              <a:avLst/>
            </a:prstGeom>
            <a:solidFill>
              <a:schemeClr val="accent4">
                <a:lumMod val="50000"/>
                <a:alpha val="651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solidFill>
                  <a:schemeClr val="bg1"/>
                </a:solidFill>
              </a:endParaRPr>
            </a:p>
          </p:txBody>
        </p:sp>
        <p:sp>
          <p:nvSpPr>
            <p:cNvPr id="42" name="TextBox 41">
              <a:extLst>
                <a:ext uri="{FF2B5EF4-FFF2-40B4-BE49-F238E27FC236}">
                  <a16:creationId xmlns:a16="http://schemas.microsoft.com/office/drawing/2014/main" id="{7B302967-9810-4E24-AAA0-5957C4E39621}"/>
                </a:ext>
              </a:extLst>
            </p:cNvPr>
            <p:cNvSpPr txBox="1"/>
            <p:nvPr/>
          </p:nvSpPr>
          <p:spPr>
            <a:xfrm>
              <a:off x="-16319" y="2369236"/>
              <a:ext cx="12549242" cy="4985980"/>
            </a:xfrm>
            <a:prstGeom prst="rect">
              <a:avLst/>
            </a:prstGeom>
            <a:noFill/>
          </p:spPr>
          <p:txBody>
            <a:bodyPr wrap="square" rtlCol="0">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EMIRATES WOMEN AWARD 19TH CYCLE </a:t>
              </a:r>
            </a:p>
            <a:p>
              <a:pPr algn="ctr"/>
              <a:endParaRPr lang="en-GB" sz="4400" b="1" dirty="0">
                <a:solidFill>
                  <a:schemeClr val="bg1"/>
                </a:solidFill>
                <a:cs typeface="+mj-cs"/>
              </a:endParaRPr>
            </a:p>
            <a:p>
              <a:pPr algn="ctr"/>
              <a:endParaRPr lang="en-GB" sz="4400" b="1" dirty="0">
                <a:solidFill>
                  <a:schemeClr val="bg1"/>
                </a:solidFill>
                <a:latin typeface="Times New Roman" panose="02020603050405020304" pitchFamily="18" charset="0"/>
                <a:cs typeface="Times New Roman" panose="02020603050405020304" pitchFamily="18" charset="0"/>
              </a:endParaRPr>
            </a:p>
            <a:p>
              <a:pPr algn="ctr"/>
              <a:r>
                <a:rPr lang="en-US" sz="5400" b="1" dirty="0">
                  <a:solidFill>
                    <a:schemeClr val="bg1"/>
                  </a:solidFill>
                </a:rPr>
                <a:t>Business Award</a:t>
              </a:r>
            </a:p>
            <a:p>
              <a:pPr algn="ctr"/>
              <a:endParaRPr lang="en-US" sz="4400" b="1" dirty="0">
                <a:solidFill>
                  <a:schemeClr val="bg1"/>
                </a:solidFill>
                <a:cs typeface="+mj-cs"/>
              </a:endParaRPr>
            </a:p>
            <a:p>
              <a:pPr algn="ctr"/>
              <a:endParaRPr lang="en-US" sz="4400" b="1" dirty="0">
                <a:solidFill>
                  <a:schemeClr val="bg1"/>
                </a:solidFill>
                <a:latin typeface="Times New Roman" panose="02020603050405020304" pitchFamily="18" charset="0"/>
                <a:cs typeface="Times New Roman" panose="02020603050405020304" pitchFamily="18" charset="0"/>
              </a:endParaRPr>
            </a:p>
            <a:p>
              <a:pPr algn="ctr"/>
              <a:r>
                <a:rPr lang="en-US" sz="4400" b="1" dirty="0">
                  <a:solidFill>
                    <a:schemeClr val="bg1"/>
                  </a:solidFill>
                  <a:latin typeface="Times New Roman" panose="02020603050405020304" pitchFamily="18" charset="0"/>
                  <a:cs typeface="Times New Roman" panose="02020603050405020304" pitchFamily="18" charset="0"/>
                </a:rPr>
                <a:t>Submission Form 2023</a:t>
              </a:r>
              <a:endParaRPr lang="ar-AE" sz="4400" b="1"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25C8A49-FA50-7C4B-A825-E0DD31846A85}"/>
                </a:ext>
              </a:extLst>
            </p:cNvPr>
            <p:cNvSpPr/>
            <p:nvPr/>
          </p:nvSpPr>
          <p:spPr>
            <a:xfrm>
              <a:off x="-4105" y="32337"/>
              <a:ext cx="246863" cy="95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1889"/>
            </a:p>
          </p:txBody>
        </p:sp>
        <p:sp>
          <p:nvSpPr>
            <p:cNvPr id="4" name="Rectangle 3">
              <a:extLst>
                <a:ext uri="{FF2B5EF4-FFF2-40B4-BE49-F238E27FC236}">
                  <a16:creationId xmlns:a16="http://schemas.microsoft.com/office/drawing/2014/main" id="{9F3B10E4-E065-7145-A295-3EC27D9CE898}"/>
                </a:ext>
              </a:extLst>
            </p:cNvPr>
            <p:cNvSpPr/>
            <p:nvPr/>
          </p:nvSpPr>
          <p:spPr>
            <a:xfrm>
              <a:off x="19049" y="-19050"/>
              <a:ext cx="12798400" cy="1384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1889"/>
            </a:p>
          </p:txBody>
        </p:sp>
        <p:pic>
          <p:nvPicPr>
            <p:cNvPr id="3" name="Picture 2" descr="Logo, company name&#10;&#10;Description automatically generated">
              <a:extLst>
                <a:ext uri="{FF2B5EF4-FFF2-40B4-BE49-F238E27FC236}">
                  <a16:creationId xmlns:a16="http://schemas.microsoft.com/office/drawing/2014/main" id="{EAF3AAA1-CA51-F54C-9E48-1891F0543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78" y="92913"/>
              <a:ext cx="1726667" cy="1165500"/>
            </a:xfrm>
            <a:prstGeom prst="rect">
              <a:avLst/>
            </a:prstGeom>
          </p:spPr>
        </p:pic>
        <p:pic>
          <p:nvPicPr>
            <p:cNvPr id="11" name="Picture 10" descr="Logo&#10;&#10;Description automatically generated">
              <a:extLst>
                <a:ext uri="{FF2B5EF4-FFF2-40B4-BE49-F238E27FC236}">
                  <a16:creationId xmlns:a16="http://schemas.microsoft.com/office/drawing/2014/main" id="{B7F1E3E2-1634-8F43-B3D7-F220D50E0B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3165" y="92913"/>
              <a:ext cx="1799758" cy="1175351"/>
            </a:xfrm>
            <a:prstGeom prst="rect">
              <a:avLst/>
            </a:prstGeom>
            <a:solidFill>
              <a:schemeClr val="bg1"/>
            </a:solidFill>
          </p:spPr>
        </p:pic>
      </p:grpSp>
      <p:grpSp>
        <p:nvGrpSpPr>
          <p:cNvPr id="10" name="Group 9">
            <a:extLst>
              <a:ext uri="{FF2B5EF4-FFF2-40B4-BE49-F238E27FC236}">
                <a16:creationId xmlns:a16="http://schemas.microsoft.com/office/drawing/2014/main" id="{74D544F0-ABFE-2F45-8999-440DADFF27F3}"/>
              </a:ext>
            </a:extLst>
          </p:cNvPr>
          <p:cNvGrpSpPr/>
          <p:nvPr/>
        </p:nvGrpSpPr>
        <p:grpSpPr>
          <a:xfrm>
            <a:off x="1670033" y="9163865"/>
            <a:ext cx="9461534" cy="400110"/>
            <a:chOff x="2062878" y="9178275"/>
            <a:chExt cx="8312320" cy="400110"/>
          </a:xfrm>
        </p:grpSpPr>
        <p:sp>
          <p:nvSpPr>
            <p:cNvPr id="14" name="Rectangle 13">
              <a:extLst>
                <a:ext uri="{FF2B5EF4-FFF2-40B4-BE49-F238E27FC236}">
                  <a16:creationId xmlns:a16="http://schemas.microsoft.com/office/drawing/2014/main" id="{73FC30EC-C567-824A-8B80-0F7AC9BF936A}"/>
                </a:ext>
              </a:extLst>
            </p:cNvPr>
            <p:cNvSpPr/>
            <p:nvPr/>
          </p:nvSpPr>
          <p:spPr>
            <a:xfrm>
              <a:off x="2062878" y="9178275"/>
              <a:ext cx="8312320" cy="400110"/>
            </a:xfrm>
            <a:prstGeom prst="rect">
              <a:avLst/>
            </a:prstGeom>
          </p:spPr>
          <p:txBody>
            <a:bodyPr wrap="square">
              <a:spAutoFit/>
            </a:bodyPr>
            <a:lstStyle/>
            <a:p>
              <a:r>
                <a:rPr lang="en-US" sz="2000" dirty="0">
                  <a:solidFill>
                    <a:schemeClr val="bg1"/>
                  </a:solidFill>
                </a:rPr>
                <a:t>Copyright       Emirates Women Award (2003 – 2023) www.ewa.ae All Rights Reserved </a:t>
              </a:r>
            </a:p>
          </p:txBody>
        </p:sp>
        <p:pic>
          <p:nvPicPr>
            <p:cNvPr id="9" name="Graphic 8" descr="Badge Copyright outline">
              <a:extLst>
                <a:ext uri="{FF2B5EF4-FFF2-40B4-BE49-F238E27FC236}">
                  <a16:creationId xmlns:a16="http://schemas.microsoft.com/office/drawing/2014/main" id="{C5714D2B-7021-324B-94F8-1E3C3D9512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09767" y="9186943"/>
              <a:ext cx="386321" cy="386321"/>
            </a:xfrm>
            <a:prstGeom prst="rect">
              <a:avLst/>
            </a:prstGeom>
          </p:spPr>
        </p:pic>
      </p:grpSp>
    </p:spTree>
    <p:extLst>
      <p:ext uri="{BB962C8B-B14F-4D97-AF65-F5344CB8AC3E}">
        <p14:creationId xmlns:p14="http://schemas.microsoft.com/office/powerpoint/2010/main" val="730703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14288" y="21997"/>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1300162" y="21997"/>
            <a:ext cx="10201275" cy="830997"/>
          </a:xfrm>
          <a:prstGeom prst="rect">
            <a:avLst/>
          </a:prstGeom>
          <a:noFill/>
        </p:spPr>
        <p:txBody>
          <a:bodyPr wrap="square" rtlCol="0">
            <a:spAutoFit/>
          </a:bodyPr>
          <a:lstStyle/>
          <a:p>
            <a:r>
              <a:rPr lang="en-GB" sz="2400" b="1" dirty="0">
                <a:solidFill>
                  <a:schemeClr val="bg1"/>
                </a:solidFill>
                <a:latin typeface="Times New Roman" panose="02020603050405020304" pitchFamily="18" charset="0"/>
                <a:cs typeface="Times New Roman" panose="02020603050405020304" pitchFamily="18" charset="0"/>
              </a:rPr>
              <a:t>Demonstrates strategic thinking and future foresight.</a:t>
            </a:r>
          </a:p>
          <a:p>
            <a:r>
              <a:rPr lang="en-US" sz="2400" b="1" dirty="0">
                <a:solidFill>
                  <a:schemeClr val="bg1"/>
                </a:solidFill>
                <a:latin typeface="Times New Roman" panose="02020603050405020304" pitchFamily="18" charset="0"/>
                <a:cs typeface="Times New Roman" panose="02020603050405020304" pitchFamily="18" charset="0"/>
              </a:rPr>
              <a:t>(300 words maximum)</a:t>
            </a:r>
          </a:p>
        </p:txBody>
      </p:sp>
      <p:pic>
        <p:nvPicPr>
          <p:cNvPr id="5" name="Graphic 4" descr="Badge 3 with solid fill">
            <a:extLst>
              <a:ext uri="{FF2B5EF4-FFF2-40B4-BE49-F238E27FC236}">
                <a16:creationId xmlns:a16="http://schemas.microsoft.com/office/drawing/2014/main" id="{045949A9-89F6-EC47-9AF2-15FB97AD36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88" y="107725"/>
            <a:ext cx="649099" cy="649099"/>
          </a:xfrm>
          <a:prstGeom prst="rect">
            <a:avLst/>
          </a:prstGeom>
        </p:spPr>
      </p:pic>
      <p:sp>
        <p:nvSpPr>
          <p:cNvPr id="6" name="TextBox 5">
            <a:extLst>
              <a:ext uri="{FF2B5EF4-FFF2-40B4-BE49-F238E27FC236}">
                <a16:creationId xmlns:a16="http://schemas.microsoft.com/office/drawing/2014/main" id="{0500511A-095B-57EF-2404-5674B1B40429}"/>
              </a:ext>
            </a:extLst>
          </p:cNvPr>
          <p:cNvSpPr txBox="1"/>
          <p:nvPr/>
        </p:nvSpPr>
        <p:spPr>
          <a:xfrm>
            <a:off x="3189684" y="4338935"/>
            <a:ext cx="6407944" cy="369332"/>
          </a:xfrm>
          <a:prstGeom prst="rect">
            <a:avLst/>
          </a:prstGeom>
          <a:noFill/>
        </p:spPr>
        <p:txBody>
          <a:bodyPr wrap="square">
            <a:spAutoFit/>
          </a:bodyPr>
          <a:lstStyle/>
          <a:p>
            <a:pPr marL="360033" indent="-360033">
              <a:spcBef>
                <a:spcPts val="1229"/>
              </a:spcBef>
              <a:spcAft>
                <a:spcPts val="1229"/>
              </a:spcAft>
              <a:buFont typeface="+mj-lt"/>
              <a:buAutoNum type="arabicPeriod"/>
            </a:pPr>
            <a:endParaRPr lang="en-GB" sz="1800" b="1" dirty="0">
              <a:solidFill>
                <a:schemeClr val="accent4">
                  <a:lumMod val="50000"/>
                </a:schemeClr>
              </a:solidFill>
            </a:endParaRPr>
          </a:p>
        </p:txBody>
      </p:sp>
    </p:spTree>
    <p:extLst>
      <p:ext uri="{BB962C8B-B14F-4D97-AF65-F5344CB8AC3E}">
        <p14:creationId xmlns:p14="http://schemas.microsoft.com/office/powerpoint/2010/main" val="55603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773430" y="127365"/>
            <a:ext cx="1179195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 Evidence &amp; supporting Documents – </a:t>
            </a:r>
            <a:r>
              <a:rPr lang="en-US" sz="2400" dirty="0">
                <a:solidFill>
                  <a:schemeClr val="bg1"/>
                </a:solidFill>
                <a:latin typeface="Times New Roman" panose="02020603050405020304" pitchFamily="18" charset="0"/>
                <a:cs typeface="Times New Roman" panose="02020603050405020304" pitchFamily="18" charset="0"/>
              </a:rPr>
              <a:t>(Photos / Videos attachments Maximum)   </a:t>
            </a:r>
          </a:p>
        </p:txBody>
      </p:sp>
      <p:sp>
        <p:nvSpPr>
          <p:cNvPr id="2" name="Rectangle 1">
            <a:extLst>
              <a:ext uri="{FF2B5EF4-FFF2-40B4-BE49-F238E27FC236}">
                <a16:creationId xmlns:a16="http://schemas.microsoft.com/office/drawing/2014/main" id="{30752DFB-E27B-584D-9CA2-1FC09F09A139}"/>
              </a:ext>
            </a:extLst>
          </p:cNvPr>
          <p:cNvSpPr/>
          <p:nvPr/>
        </p:nvSpPr>
        <p:spPr>
          <a:xfrm>
            <a:off x="95250" y="975088"/>
            <a:ext cx="6131818"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sz="3200" b="1" dirty="0">
                <a:solidFill>
                  <a:schemeClr val="accent4">
                    <a:lumMod val="50000"/>
                  </a:schemeClr>
                </a:solidFill>
                <a:latin typeface="Times New Roman" panose="02020603050405020304" pitchFamily="18" charset="0"/>
                <a:cs typeface="Times New Roman" panose="02020603050405020304" pitchFamily="18" charset="0"/>
              </a:rPr>
              <a:t>Evidance Number 01</a:t>
            </a:r>
          </a:p>
        </p:txBody>
      </p:sp>
      <p:sp>
        <p:nvSpPr>
          <p:cNvPr id="8" name="Rectangle 7">
            <a:extLst>
              <a:ext uri="{FF2B5EF4-FFF2-40B4-BE49-F238E27FC236}">
                <a16:creationId xmlns:a16="http://schemas.microsoft.com/office/drawing/2014/main" id="{B9E57137-CD7F-DE4E-92A7-38922B96C6A5}"/>
              </a:ext>
            </a:extLst>
          </p:cNvPr>
          <p:cNvSpPr/>
          <p:nvPr/>
        </p:nvSpPr>
        <p:spPr>
          <a:xfrm>
            <a:off x="95250" y="5230589"/>
            <a:ext cx="6131818"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02</a:t>
            </a:r>
          </a:p>
        </p:txBody>
      </p:sp>
      <p:sp>
        <p:nvSpPr>
          <p:cNvPr id="9" name="Rectangle 8">
            <a:extLst>
              <a:ext uri="{FF2B5EF4-FFF2-40B4-BE49-F238E27FC236}">
                <a16:creationId xmlns:a16="http://schemas.microsoft.com/office/drawing/2014/main" id="{0350F85F-4E50-954A-BC27-0AF6FEEEE89A}"/>
              </a:ext>
            </a:extLst>
          </p:cNvPr>
          <p:cNvSpPr/>
          <p:nvPr/>
        </p:nvSpPr>
        <p:spPr>
          <a:xfrm>
            <a:off x="6400800" y="956580"/>
            <a:ext cx="6286500"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03</a:t>
            </a:r>
          </a:p>
        </p:txBody>
      </p:sp>
      <p:sp>
        <p:nvSpPr>
          <p:cNvPr id="10" name="Rectangle 9">
            <a:extLst>
              <a:ext uri="{FF2B5EF4-FFF2-40B4-BE49-F238E27FC236}">
                <a16:creationId xmlns:a16="http://schemas.microsoft.com/office/drawing/2014/main" id="{F2BA7118-4942-8242-B9F7-232006E5ABD9}"/>
              </a:ext>
            </a:extLst>
          </p:cNvPr>
          <p:cNvSpPr/>
          <p:nvPr/>
        </p:nvSpPr>
        <p:spPr>
          <a:xfrm>
            <a:off x="6400800" y="5212081"/>
            <a:ext cx="6286500"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04</a:t>
            </a:r>
          </a:p>
        </p:txBody>
      </p:sp>
      <p:pic>
        <p:nvPicPr>
          <p:cNvPr id="11" name="Graphic 10" descr="Badge 3 with solid fill">
            <a:extLst>
              <a:ext uri="{FF2B5EF4-FFF2-40B4-BE49-F238E27FC236}">
                <a16:creationId xmlns:a16="http://schemas.microsoft.com/office/drawing/2014/main" id="{28477B46-C1A5-0240-8CA8-40C87C2AE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 y="40527"/>
            <a:ext cx="649099" cy="649099"/>
          </a:xfrm>
          <a:prstGeom prst="rect">
            <a:avLst/>
          </a:prstGeom>
        </p:spPr>
      </p:pic>
    </p:spTree>
    <p:extLst>
      <p:ext uri="{BB962C8B-B14F-4D97-AF65-F5344CB8AC3E}">
        <p14:creationId xmlns:p14="http://schemas.microsoft.com/office/powerpoint/2010/main" val="29259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547499" y="0"/>
            <a:ext cx="12254101" cy="830997"/>
          </a:xfrm>
          <a:prstGeom prst="rect">
            <a:avLst/>
          </a:prstGeom>
          <a:noFill/>
        </p:spPr>
        <p:txBody>
          <a:bodyPr wrap="square" rtlCol="0">
            <a:spAutoFit/>
          </a:bodyPr>
          <a:lstStyle/>
          <a:p>
            <a:r>
              <a:rPr lang="en-GB" sz="2400" b="1" dirty="0">
                <a:solidFill>
                  <a:schemeClr val="bg1"/>
                </a:solidFill>
                <a:latin typeface="Times New Roman" panose="02020603050405020304" pitchFamily="18" charset="0"/>
                <a:cs typeface="Times New Roman" panose="02020603050405020304" pitchFamily="18" charset="0"/>
              </a:rPr>
              <a:t>Demonstrates social entrepreneurship through strong commitment to her community and personal involvement to civic </a:t>
            </a:r>
            <a:r>
              <a:rPr lang="en-GB" sz="2400" b="1" dirty="0" err="1">
                <a:solidFill>
                  <a:schemeClr val="bg1"/>
                </a:solidFill>
                <a:latin typeface="Times New Roman" panose="02020603050405020304" pitchFamily="18" charset="0"/>
                <a:cs typeface="Times New Roman" panose="02020603050405020304" pitchFamily="18" charset="0"/>
              </a:rPr>
              <a:t>endeavors</a:t>
            </a:r>
            <a:r>
              <a:rPr lang="en-GB" sz="2400" b="1" dirty="0">
                <a:solidFill>
                  <a:schemeClr val="bg1"/>
                </a:solidFill>
                <a:latin typeface="Times New Roman" panose="02020603050405020304" pitchFamily="18" charset="0"/>
                <a:cs typeface="Times New Roman" panose="02020603050405020304" pitchFamily="18" charset="0"/>
              </a:rPr>
              <a:t>.  (3</a:t>
            </a:r>
            <a:r>
              <a:rPr lang="en-US" sz="2400" b="1" dirty="0">
                <a:solidFill>
                  <a:schemeClr val="bg1"/>
                </a:solidFill>
                <a:latin typeface="Times New Roman" panose="02020603050405020304" pitchFamily="18" charset="0"/>
                <a:cs typeface="Times New Roman" panose="02020603050405020304" pitchFamily="18" charset="0"/>
              </a:rPr>
              <a:t>00 words maximum)</a:t>
            </a:r>
          </a:p>
        </p:txBody>
      </p:sp>
      <p:pic>
        <p:nvPicPr>
          <p:cNvPr id="7" name="Graphic 6" descr="Badge 4 with solid fill">
            <a:extLst>
              <a:ext uri="{FF2B5EF4-FFF2-40B4-BE49-F238E27FC236}">
                <a16:creationId xmlns:a16="http://schemas.microsoft.com/office/drawing/2014/main" id="{7F21EAB4-4840-2C4B-B4C1-809AC73A0E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5767"/>
            <a:ext cx="649099" cy="649099"/>
          </a:xfrm>
          <a:prstGeom prst="rect">
            <a:avLst/>
          </a:prstGeom>
        </p:spPr>
      </p:pic>
    </p:spTree>
    <p:extLst>
      <p:ext uri="{BB962C8B-B14F-4D97-AF65-F5344CB8AC3E}">
        <p14:creationId xmlns:p14="http://schemas.microsoft.com/office/powerpoint/2010/main" val="177821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773430" y="127365"/>
            <a:ext cx="1179195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 Evidence &amp; supporting Documents – (Photos / Videos attachments Maximum)   </a:t>
            </a:r>
          </a:p>
        </p:txBody>
      </p:sp>
      <p:sp>
        <p:nvSpPr>
          <p:cNvPr id="2" name="Rectangle 1">
            <a:extLst>
              <a:ext uri="{FF2B5EF4-FFF2-40B4-BE49-F238E27FC236}">
                <a16:creationId xmlns:a16="http://schemas.microsoft.com/office/drawing/2014/main" id="{30752DFB-E27B-584D-9CA2-1FC09F09A139}"/>
              </a:ext>
            </a:extLst>
          </p:cNvPr>
          <p:cNvSpPr/>
          <p:nvPr/>
        </p:nvSpPr>
        <p:spPr>
          <a:xfrm>
            <a:off x="95250" y="975088"/>
            <a:ext cx="6131818"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sz="3200" b="1" dirty="0">
                <a:solidFill>
                  <a:schemeClr val="accent4">
                    <a:lumMod val="50000"/>
                  </a:schemeClr>
                </a:solidFill>
                <a:latin typeface="Times New Roman" panose="02020603050405020304" pitchFamily="18" charset="0"/>
                <a:cs typeface="Times New Roman" panose="02020603050405020304" pitchFamily="18" charset="0"/>
              </a:rPr>
              <a:t>Evidance Number 01</a:t>
            </a:r>
          </a:p>
        </p:txBody>
      </p:sp>
      <p:sp>
        <p:nvSpPr>
          <p:cNvPr id="8" name="Rectangle 7">
            <a:extLst>
              <a:ext uri="{FF2B5EF4-FFF2-40B4-BE49-F238E27FC236}">
                <a16:creationId xmlns:a16="http://schemas.microsoft.com/office/drawing/2014/main" id="{B9E57137-CD7F-DE4E-92A7-38922B96C6A5}"/>
              </a:ext>
            </a:extLst>
          </p:cNvPr>
          <p:cNvSpPr/>
          <p:nvPr/>
        </p:nvSpPr>
        <p:spPr>
          <a:xfrm>
            <a:off x="95250" y="5230589"/>
            <a:ext cx="6131818"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02</a:t>
            </a:r>
          </a:p>
        </p:txBody>
      </p:sp>
      <p:sp>
        <p:nvSpPr>
          <p:cNvPr id="9" name="Rectangle 8">
            <a:extLst>
              <a:ext uri="{FF2B5EF4-FFF2-40B4-BE49-F238E27FC236}">
                <a16:creationId xmlns:a16="http://schemas.microsoft.com/office/drawing/2014/main" id="{0350F85F-4E50-954A-BC27-0AF6FEEEE89A}"/>
              </a:ext>
            </a:extLst>
          </p:cNvPr>
          <p:cNvSpPr/>
          <p:nvPr/>
        </p:nvSpPr>
        <p:spPr>
          <a:xfrm>
            <a:off x="6400800" y="956580"/>
            <a:ext cx="6286500"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03</a:t>
            </a:r>
          </a:p>
        </p:txBody>
      </p:sp>
      <p:sp>
        <p:nvSpPr>
          <p:cNvPr id="10" name="Rectangle 9">
            <a:extLst>
              <a:ext uri="{FF2B5EF4-FFF2-40B4-BE49-F238E27FC236}">
                <a16:creationId xmlns:a16="http://schemas.microsoft.com/office/drawing/2014/main" id="{F2BA7118-4942-8242-B9F7-232006E5ABD9}"/>
              </a:ext>
            </a:extLst>
          </p:cNvPr>
          <p:cNvSpPr/>
          <p:nvPr/>
        </p:nvSpPr>
        <p:spPr>
          <a:xfrm>
            <a:off x="6400800" y="5212081"/>
            <a:ext cx="6286500"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04</a:t>
            </a:r>
          </a:p>
        </p:txBody>
      </p:sp>
      <p:pic>
        <p:nvPicPr>
          <p:cNvPr id="12" name="Graphic 11" descr="Badge 4 with solid fill">
            <a:extLst>
              <a:ext uri="{FF2B5EF4-FFF2-40B4-BE49-F238E27FC236}">
                <a16:creationId xmlns:a16="http://schemas.microsoft.com/office/drawing/2014/main" id="{9413B6AA-BD1E-9B47-A9F0-8C45B49859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5767"/>
            <a:ext cx="649099" cy="649099"/>
          </a:xfrm>
          <a:prstGeom prst="rect">
            <a:avLst/>
          </a:prstGeom>
        </p:spPr>
      </p:pic>
    </p:spTree>
    <p:extLst>
      <p:ext uri="{BB962C8B-B14F-4D97-AF65-F5344CB8AC3E}">
        <p14:creationId xmlns:p14="http://schemas.microsoft.com/office/powerpoint/2010/main" val="260842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58DC62-566F-3D4C-8D12-5EBCE6BBEA79}"/>
              </a:ext>
            </a:extLst>
          </p:cNvPr>
          <p:cNvGrpSpPr/>
          <p:nvPr/>
        </p:nvGrpSpPr>
        <p:grpSpPr>
          <a:xfrm>
            <a:off x="-4105" y="-19050"/>
            <a:ext cx="12821554" cy="9618770"/>
            <a:chOff x="-4105" y="-19050"/>
            <a:chExt cx="12821554" cy="9618770"/>
          </a:xfrm>
        </p:grpSpPr>
        <p:pic>
          <p:nvPicPr>
            <p:cNvPr id="5" name="Picture 4">
              <a:extLst>
                <a:ext uri="{FF2B5EF4-FFF2-40B4-BE49-F238E27FC236}">
                  <a16:creationId xmlns:a16="http://schemas.microsoft.com/office/drawing/2014/main" id="{35ED0AE6-0A6C-054B-B977-C39BDB27D5CF}"/>
                </a:ext>
              </a:extLst>
            </p:cNvPr>
            <p:cNvPicPr>
              <a:picLocks noChangeAspect="1"/>
            </p:cNvPicPr>
            <p:nvPr/>
          </p:nvPicPr>
          <p:blipFill rotWithShape="1">
            <a:blip r:embed="rId2">
              <a:extLst>
                <a:ext uri="{28A0092B-C50C-407E-A947-70E740481C1C}">
                  <a14:useLocalDpi xmlns:a14="http://schemas.microsoft.com/office/drawing/2010/main" val="0"/>
                </a:ext>
              </a:extLst>
            </a:blip>
            <a:srcRect b="17583"/>
            <a:stretch/>
          </p:blipFill>
          <p:spPr>
            <a:xfrm>
              <a:off x="26579" y="1015659"/>
              <a:ext cx="12778437" cy="8572254"/>
            </a:xfrm>
            <a:prstGeom prst="rect">
              <a:avLst/>
            </a:prstGeom>
          </p:spPr>
        </p:pic>
        <p:sp>
          <p:nvSpPr>
            <p:cNvPr id="35" name="Rectangle 34">
              <a:extLst>
                <a:ext uri="{FF2B5EF4-FFF2-40B4-BE49-F238E27FC236}">
                  <a16:creationId xmlns:a16="http://schemas.microsoft.com/office/drawing/2014/main" id="{07666C53-6BF7-41CC-B1D5-F7D6CACA4CF7}"/>
                </a:ext>
              </a:extLst>
            </p:cNvPr>
            <p:cNvSpPr/>
            <p:nvPr/>
          </p:nvSpPr>
          <p:spPr>
            <a:xfrm>
              <a:off x="21344" y="11807"/>
              <a:ext cx="12788905" cy="9587913"/>
            </a:xfrm>
            <a:prstGeom prst="rect">
              <a:avLst/>
            </a:prstGeom>
            <a:solidFill>
              <a:schemeClr val="accent4">
                <a:lumMod val="50000"/>
                <a:alpha val="651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solidFill>
                  <a:schemeClr val="bg1"/>
                </a:solidFill>
              </a:endParaRPr>
            </a:p>
          </p:txBody>
        </p:sp>
        <p:sp>
          <p:nvSpPr>
            <p:cNvPr id="7" name="Rectangle 6">
              <a:extLst>
                <a:ext uri="{FF2B5EF4-FFF2-40B4-BE49-F238E27FC236}">
                  <a16:creationId xmlns:a16="http://schemas.microsoft.com/office/drawing/2014/main" id="{325C8A49-FA50-7C4B-A825-E0DD31846A85}"/>
                </a:ext>
              </a:extLst>
            </p:cNvPr>
            <p:cNvSpPr/>
            <p:nvPr/>
          </p:nvSpPr>
          <p:spPr>
            <a:xfrm>
              <a:off x="-4105" y="32337"/>
              <a:ext cx="246863" cy="95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1889"/>
            </a:p>
          </p:txBody>
        </p:sp>
        <p:sp>
          <p:nvSpPr>
            <p:cNvPr id="4" name="Rectangle 3">
              <a:extLst>
                <a:ext uri="{FF2B5EF4-FFF2-40B4-BE49-F238E27FC236}">
                  <a16:creationId xmlns:a16="http://schemas.microsoft.com/office/drawing/2014/main" id="{9F3B10E4-E065-7145-A295-3EC27D9CE898}"/>
                </a:ext>
              </a:extLst>
            </p:cNvPr>
            <p:cNvSpPr/>
            <p:nvPr/>
          </p:nvSpPr>
          <p:spPr>
            <a:xfrm>
              <a:off x="19049" y="-19050"/>
              <a:ext cx="12798400" cy="1384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1889"/>
            </a:p>
          </p:txBody>
        </p:sp>
        <p:pic>
          <p:nvPicPr>
            <p:cNvPr id="3" name="Picture 2" descr="Logo, company name&#10;&#10;Description automatically generated">
              <a:extLst>
                <a:ext uri="{FF2B5EF4-FFF2-40B4-BE49-F238E27FC236}">
                  <a16:creationId xmlns:a16="http://schemas.microsoft.com/office/drawing/2014/main" id="{EAF3AAA1-CA51-F54C-9E48-1891F0543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78" y="92913"/>
              <a:ext cx="1726667" cy="1165500"/>
            </a:xfrm>
            <a:prstGeom prst="rect">
              <a:avLst/>
            </a:prstGeom>
          </p:spPr>
        </p:pic>
        <p:pic>
          <p:nvPicPr>
            <p:cNvPr id="11" name="Picture 10" descr="Logo&#10;&#10;Description automatically generated">
              <a:extLst>
                <a:ext uri="{FF2B5EF4-FFF2-40B4-BE49-F238E27FC236}">
                  <a16:creationId xmlns:a16="http://schemas.microsoft.com/office/drawing/2014/main" id="{B7F1E3E2-1634-8F43-B3D7-F220D50E0B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3165" y="92913"/>
              <a:ext cx="1799758" cy="1175351"/>
            </a:xfrm>
            <a:prstGeom prst="rect">
              <a:avLst/>
            </a:prstGeom>
            <a:solidFill>
              <a:schemeClr val="bg1"/>
            </a:solidFill>
          </p:spPr>
        </p:pic>
      </p:grpSp>
      <p:grpSp>
        <p:nvGrpSpPr>
          <p:cNvPr id="10" name="Group 9">
            <a:extLst>
              <a:ext uri="{FF2B5EF4-FFF2-40B4-BE49-F238E27FC236}">
                <a16:creationId xmlns:a16="http://schemas.microsoft.com/office/drawing/2014/main" id="{74D544F0-ABFE-2F45-8999-440DADFF27F3}"/>
              </a:ext>
            </a:extLst>
          </p:cNvPr>
          <p:cNvGrpSpPr/>
          <p:nvPr/>
        </p:nvGrpSpPr>
        <p:grpSpPr>
          <a:xfrm>
            <a:off x="2622436" y="9177698"/>
            <a:ext cx="7864893" cy="406391"/>
            <a:chOff x="2062878" y="9178275"/>
            <a:chExt cx="7864893" cy="406391"/>
          </a:xfrm>
        </p:grpSpPr>
        <p:sp>
          <p:nvSpPr>
            <p:cNvPr id="14" name="Rectangle 13">
              <a:extLst>
                <a:ext uri="{FF2B5EF4-FFF2-40B4-BE49-F238E27FC236}">
                  <a16:creationId xmlns:a16="http://schemas.microsoft.com/office/drawing/2014/main" id="{73FC30EC-C567-824A-8B80-0F7AC9BF936A}"/>
                </a:ext>
              </a:extLst>
            </p:cNvPr>
            <p:cNvSpPr/>
            <p:nvPr/>
          </p:nvSpPr>
          <p:spPr>
            <a:xfrm>
              <a:off x="2062878" y="9178275"/>
              <a:ext cx="7864893" cy="400110"/>
            </a:xfrm>
            <a:prstGeom prst="rect">
              <a:avLst/>
            </a:prstGeom>
          </p:spPr>
          <p:txBody>
            <a:bodyPr wrap="square">
              <a:spAutoFit/>
            </a:bodyPr>
            <a:lstStyle/>
            <a:p>
              <a:r>
                <a:rPr lang="en-US" sz="2000" dirty="0">
                  <a:solidFill>
                    <a:schemeClr val="bg1"/>
                  </a:solidFill>
                </a:rPr>
                <a:t>Copyright       Emirates Women Award (2003 – 2023) All Rights Reserved </a:t>
              </a:r>
            </a:p>
          </p:txBody>
        </p:sp>
        <p:pic>
          <p:nvPicPr>
            <p:cNvPr id="9" name="Graphic 8" descr="Badge Copyright outline">
              <a:extLst>
                <a:ext uri="{FF2B5EF4-FFF2-40B4-BE49-F238E27FC236}">
                  <a16:creationId xmlns:a16="http://schemas.microsoft.com/office/drawing/2014/main" id="{C5714D2B-7021-324B-94F8-1E3C3D9512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62300" y="9198345"/>
              <a:ext cx="386321" cy="386321"/>
            </a:xfrm>
            <a:prstGeom prst="rect">
              <a:avLst/>
            </a:prstGeom>
          </p:spPr>
        </p:pic>
      </p:grpSp>
      <p:sp>
        <p:nvSpPr>
          <p:cNvPr id="13" name="TextBox 12">
            <a:extLst>
              <a:ext uri="{FF2B5EF4-FFF2-40B4-BE49-F238E27FC236}">
                <a16:creationId xmlns:a16="http://schemas.microsoft.com/office/drawing/2014/main" id="{47EBAAF6-AB3E-8E4D-9CE1-C97661C1C137}"/>
              </a:ext>
            </a:extLst>
          </p:cNvPr>
          <p:cNvSpPr txBox="1"/>
          <p:nvPr/>
        </p:nvSpPr>
        <p:spPr>
          <a:xfrm>
            <a:off x="498406" y="4731452"/>
            <a:ext cx="12536740" cy="4004943"/>
          </a:xfrm>
          <a:prstGeom prst="rect">
            <a:avLst/>
          </a:prstGeom>
          <a:noFill/>
        </p:spPr>
        <p:txBody>
          <a:bodyPr wrap="square" rtlCol="0">
            <a:spAutoFit/>
          </a:bodyPr>
          <a:lstStyle/>
          <a:p>
            <a:pPr algn="ctr">
              <a:lnSpc>
                <a:spcPct val="150000"/>
              </a:lnSpc>
              <a:spcBef>
                <a:spcPts val="629"/>
              </a:spcBef>
            </a:pPr>
            <a:r>
              <a:rPr lang="en-AE" sz="3200" b="1" dirty="0">
                <a:solidFill>
                  <a:schemeClr val="bg1"/>
                </a:solidFill>
                <a:latin typeface="Times New Roman" panose="02020603050405020304" pitchFamily="18" charset="0"/>
                <a:cs typeface="Times New Roman" panose="02020603050405020304" pitchFamily="18" charset="0"/>
              </a:rPr>
              <a:t>For Submission and Sponsorship inquiries, contact: </a:t>
            </a:r>
          </a:p>
          <a:p>
            <a:pPr algn="ctr">
              <a:lnSpc>
                <a:spcPct val="150000"/>
              </a:lnSpc>
              <a:spcBef>
                <a:spcPts val="629"/>
              </a:spcBef>
            </a:pPr>
            <a:r>
              <a:rPr lang="en-AE" sz="3200" b="1" dirty="0">
                <a:solidFill>
                  <a:schemeClr val="bg1"/>
                </a:solidFill>
                <a:latin typeface="Times New Roman" panose="02020603050405020304" pitchFamily="18" charset="0"/>
                <a:cs typeface="Times New Roman" panose="02020603050405020304" pitchFamily="18" charset="0"/>
              </a:rPr>
              <a:t>Fatma Abdul Qader</a:t>
            </a:r>
          </a:p>
          <a:p>
            <a:pPr algn="ctr">
              <a:lnSpc>
                <a:spcPct val="150000"/>
              </a:lnSpc>
              <a:spcBef>
                <a:spcPts val="629"/>
              </a:spcBef>
            </a:pPr>
            <a:r>
              <a:rPr lang="en-AE" sz="3200" b="1" dirty="0">
                <a:solidFill>
                  <a:schemeClr val="bg1"/>
                </a:solidFill>
                <a:latin typeface="Times New Roman" panose="02020603050405020304" pitchFamily="18" charset="0"/>
                <a:cs typeface="Times New Roman" panose="02020603050405020304" pitchFamily="18" charset="0"/>
              </a:rPr>
              <a:t> +97156 545 7410 </a:t>
            </a:r>
          </a:p>
          <a:p>
            <a:pPr algn="ctr">
              <a:lnSpc>
                <a:spcPct val="150000"/>
              </a:lnSpc>
              <a:spcBef>
                <a:spcPts val="629"/>
              </a:spcBef>
            </a:pPr>
            <a:r>
              <a:rPr lang="en-AE" sz="3200" b="1" dirty="0">
                <a:solidFill>
                  <a:schemeClr val="bg1"/>
                </a:solidFill>
                <a:latin typeface="Times New Roman" panose="02020603050405020304" pitchFamily="18" charset="0"/>
                <a:cs typeface="Times New Roman" panose="02020603050405020304" pitchFamily="18" charset="0"/>
              </a:rPr>
              <a:t>fatma@dqg.org</a:t>
            </a:r>
          </a:p>
          <a:p>
            <a:pPr algn="ctr">
              <a:lnSpc>
                <a:spcPct val="150000"/>
              </a:lnSpc>
              <a:spcBef>
                <a:spcPts val="629"/>
              </a:spcBef>
            </a:pPr>
            <a:r>
              <a:rPr lang="en-AE" sz="3200" b="1" dirty="0">
                <a:solidFill>
                  <a:schemeClr val="bg1"/>
                </a:solidFill>
                <a:latin typeface="Times New Roman" panose="02020603050405020304" pitchFamily="18" charset="0"/>
                <a:cs typeface="Times New Roman" panose="02020603050405020304" pitchFamily="18" charset="0"/>
              </a:rPr>
              <a:t> www.dqg.org  </a:t>
            </a:r>
          </a:p>
        </p:txBody>
      </p:sp>
      <p:sp>
        <p:nvSpPr>
          <p:cNvPr id="2" name="TextBox 1">
            <a:extLst>
              <a:ext uri="{FF2B5EF4-FFF2-40B4-BE49-F238E27FC236}">
                <a16:creationId xmlns:a16="http://schemas.microsoft.com/office/drawing/2014/main" id="{3CA26AEF-0681-3F9C-72B5-681FA6C56E93}"/>
              </a:ext>
            </a:extLst>
          </p:cNvPr>
          <p:cNvSpPr txBox="1"/>
          <p:nvPr/>
        </p:nvSpPr>
        <p:spPr>
          <a:xfrm>
            <a:off x="1634981" y="2617531"/>
            <a:ext cx="10503679" cy="86177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000" b="1" dirty="0">
                <a:solidFill>
                  <a:schemeClr val="accent4">
                    <a:lumMod val="50000"/>
                  </a:schemeClr>
                </a:solidFill>
                <a:latin typeface="Calibri" panose="020F0502020204030204"/>
                <a:cs typeface="Cairo" panose="00000500000000000000" pitchFamily="2" charset="-78"/>
              </a:rPr>
              <a:t>To Submit your application, </a:t>
            </a:r>
            <a:r>
              <a:rPr lang="en-US" sz="5000" b="1" dirty="0">
                <a:solidFill>
                  <a:prstClr val="white"/>
                </a:solidFill>
                <a:latin typeface="Calibri" panose="020F0502020204030204"/>
                <a:cs typeface="Cairo" panose="00000500000000000000" pitchFamily="2" charset="-78"/>
                <a:hlinkClick r:id="rId7"/>
              </a:rPr>
              <a:t>click here</a:t>
            </a:r>
            <a:endParaRPr kumimoji="0" lang="en-US" sz="5000" b="1" i="0" u="none" strike="noStrike" kern="1200" cap="none" spc="0" normalizeH="0" baseline="0" noProof="0" dirty="0">
              <a:ln>
                <a:noFill/>
              </a:ln>
              <a:solidFill>
                <a:prstClr val="white"/>
              </a:solidFill>
              <a:effectLst/>
              <a:uLnTx/>
              <a:uFillTx/>
              <a:latin typeface="Calibri" panose="020F0502020204030204"/>
              <a:ea typeface="+mn-ea"/>
              <a:cs typeface="Cairo" panose="00000500000000000000" pitchFamily="2" charset="-78"/>
            </a:endParaRPr>
          </a:p>
        </p:txBody>
      </p:sp>
    </p:spTree>
    <p:extLst>
      <p:ext uri="{BB962C8B-B14F-4D97-AF65-F5344CB8AC3E}">
        <p14:creationId xmlns:p14="http://schemas.microsoft.com/office/powerpoint/2010/main" val="378608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iagram&#10;&#10;Description automatically generated">
            <a:extLst>
              <a:ext uri="{FF2B5EF4-FFF2-40B4-BE49-F238E27FC236}">
                <a16:creationId xmlns:a16="http://schemas.microsoft.com/office/drawing/2014/main" id="{9E8E4377-CC60-D927-377A-96202CEFC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862" y="1903220"/>
            <a:ext cx="11723914" cy="6192512"/>
          </a:xfrm>
          <a:prstGeom prst="rect">
            <a:avLst/>
          </a:prstGeom>
        </p:spPr>
      </p:pic>
      <p:sp>
        <p:nvSpPr>
          <p:cNvPr id="135" name="Rectangle 134">
            <a:extLst>
              <a:ext uri="{FF2B5EF4-FFF2-40B4-BE49-F238E27FC236}">
                <a16:creationId xmlns:a16="http://schemas.microsoft.com/office/drawing/2014/main" id="{832DE9F8-2254-49E8-8163-741760216307}"/>
              </a:ext>
            </a:extLst>
          </p:cNvPr>
          <p:cNvSpPr/>
          <p:nvPr/>
        </p:nvSpPr>
        <p:spPr>
          <a:xfrm>
            <a:off x="1517214" y="8050540"/>
            <a:ext cx="9767172" cy="600164"/>
          </a:xfrm>
          <a:prstGeom prst="rect">
            <a:avLst/>
          </a:prstGeom>
        </p:spPr>
        <p:txBody>
          <a:bodyPr wrap="square">
            <a:spAutoFit/>
          </a:bodyPr>
          <a:lstStyle/>
          <a:p>
            <a:pPr algn="ctr"/>
            <a:r>
              <a:rPr lang="en-US" sz="3300" b="1" i="1" dirty="0">
                <a:solidFill>
                  <a:srgbClr val="C00000"/>
                </a:solidFill>
              </a:rPr>
              <a:t>Kindly select one category only</a:t>
            </a:r>
          </a:p>
        </p:txBody>
      </p:sp>
      <p:sp>
        <p:nvSpPr>
          <p:cNvPr id="136" name="TextBox 135">
            <a:extLst>
              <a:ext uri="{FF2B5EF4-FFF2-40B4-BE49-F238E27FC236}">
                <a16:creationId xmlns:a16="http://schemas.microsoft.com/office/drawing/2014/main" id="{6D6DE01F-9050-4BD6-8C0F-456286BB3887}"/>
              </a:ext>
            </a:extLst>
          </p:cNvPr>
          <p:cNvSpPr txBox="1"/>
          <p:nvPr/>
        </p:nvSpPr>
        <p:spPr>
          <a:xfrm>
            <a:off x="123572" y="9087978"/>
            <a:ext cx="6849278" cy="369332"/>
          </a:xfrm>
          <a:prstGeom prst="rect">
            <a:avLst/>
          </a:prstGeom>
          <a:noFill/>
        </p:spPr>
        <p:txBody>
          <a:bodyPr wrap="square">
            <a:spAutoFit/>
          </a:bodyPr>
          <a:lstStyle/>
          <a:p>
            <a:r>
              <a:rPr lang="en-US" sz="1800" dirty="0">
                <a:solidFill>
                  <a:schemeClr val="accent4">
                    <a:lumMod val="50000"/>
                  </a:schemeClr>
                </a:solidFill>
              </a:rPr>
              <a:t>Copyright    Emirates Women Award (2003 – 2023) All Rights Reserved </a:t>
            </a:r>
          </a:p>
        </p:txBody>
      </p:sp>
      <p:pic>
        <p:nvPicPr>
          <p:cNvPr id="137" name="Graphic 136" descr="Badge Copyright outline">
            <a:extLst>
              <a:ext uri="{FF2B5EF4-FFF2-40B4-BE49-F238E27FC236}">
                <a16:creationId xmlns:a16="http://schemas.microsoft.com/office/drawing/2014/main" id="{978A63F0-6DE3-404A-880A-2C370CAB5D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393" y="9087978"/>
            <a:ext cx="401237" cy="401237"/>
          </a:xfrm>
          <a:prstGeom prst="rect">
            <a:avLst/>
          </a:prstGeom>
        </p:spPr>
      </p:pic>
      <p:grpSp>
        <p:nvGrpSpPr>
          <p:cNvPr id="19" name="Group 18">
            <a:extLst>
              <a:ext uri="{FF2B5EF4-FFF2-40B4-BE49-F238E27FC236}">
                <a16:creationId xmlns:a16="http://schemas.microsoft.com/office/drawing/2014/main" id="{044D79B4-C730-7E65-B77F-23E9E7ED90B9}"/>
              </a:ext>
            </a:extLst>
          </p:cNvPr>
          <p:cNvGrpSpPr/>
          <p:nvPr/>
        </p:nvGrpSpPr>
        <p:grpSpPr>
          <a:xfrm>
            <a:off x="291679" y="204661"/>
            <a:ext cx="12208569" cy="1175351"/>
            <a:chOff x="248815" y="290389"/>
            <a:chExt cx="12208569" cy="1175351"/>
          </a:xfrm>
        </p:grpSpPr>
        <p:pic>
          <p:nvPicPr>
            <p:cNvPr id="17" name="Picture 16" descr="Logo, company name&#10;&#10;Description automatically generated">
              <a:extLst>
                <a:ext uri="{FF2B5EF4-FFF2-40B4-BE49-F238E27FC236}">
                  <a16:creationId xmlns:a16="http://schemas.microsoft.com/office/drawing/2014/main" id="{8FB2D3F2-C1B7-FE38-865B-725B956FD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815" y="295314"/>
              <a:ext cx="1726667" cy="1165500"/>
            </a:xfrm>
            <a:prstGeom prst="rect">
              <a:avLst/>
            </a:prstGeom>
          </p:spPr>
        </p:pic>
        <p:pic>
          <p:nvPicPr>
            <p:cNvPr id="18" name="Picture 17" descr="Logo&#10;&#10;Description automatically generated">
              <a:extLst>
                <a:ext uri="{FF2B5EF4-FFF2-40B4-BE49-F238E27FC236}">
                  <a16:creationId xmlns:a16="http://schemas.microsoft.com/office/drawing/2014/main" id="{F62C1574-6831-A9E9-7A1E-BEEB198157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7626" y="290389"/>
              <a:ext cx="1799758" cy="1175351"/>
            </a:xfrm>
            <a:prstGeom prst="rect">
              <a:avLst/>
            </a:prstGeom>
            <a:solidFill>
              <a:schemeClr val="bg1"/>
            </a:solidFill>
          </p:spPr>
        </p:pic>
      </p:grpSp>
    </p:spTree>
    <p:extLst>
      <p:ext uri="{BB962C8B-B14F-4D97-AF65-F5344CB8AC3E}">
        <p14:creationId xmlns:p14="http://schemas.microsoft.com/office/powerpoint/2010/main" val="195085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9CF46E22-F27D-FA4E-978D-EBA83A6F5E7E}"/>
              </a:ext>
            </a:extLst>
          </p:cNvPr>
          <p:cNvGraphicFramePr>
            <a:graphicFrameLocks noGrp="1"/>
          </p:cNvGraphicFramePr>
          <p:nvPr>
            <p:extLst>
              <p:ext uri="{D42A27DB-BD31-4B8C-83A1-F6EECF244321}">
                <p14:modId xmlns:p14="http://schemas.microsoft.com/office/powerpoint/2010/main" val="1106395844"/>
              </p:ext>
            </p:extLst>
          </p:nvPr>
        </p:nvGraphicFramePr>
        <p:xfrm>
          <a:off x="503082" y="1724111"/>
          <a:ext cx="11129962" cy="7080480"/>
        </p:xfrm>
        <a:graphic>
          <a:graphicData uri="http://schemas.openxmlformats.org/drawingml/2006/table">
            <a:tbl>
              <a:tblPr firstRow="1" firstCol="1" bandRow="1"/>
              <a:tblGrid>
                <a:gridCol w="3229970">
                  <a:extLst>
                    <a:ext uri="{9D8B030D-6E8A-4147-A177-3AD203B41FA5}">
                      <a16:colId xmlns:a16="http://schemas.microsoft.com/office/drawing/2014/main" val="2703419105"/>
                    </a:ext>
                  </a:extLst>
                </a:gridCol>
                <a:gridCol w="7899992">
                  <a:extLst>
                    <a:ext uri="{9D8B030D-6E8A-4147-A177-3AD203B41FA5}">
                      <a16:colId xmlns:a16="http://schemas.microsoft.com/office/drawing/2014/main" val="1844475843"/>
                    </a:ext>
                  </a:extLst>
                </a:gridCol>
              </a:tblGrid>
              <a:tr h="692016">
                <a:tc>
                  <a:txBody>
                    <a:bodyPr/>
                    <a:lstStyle/>
                    <a:p>
                      <a:pPr algn="l">
                        <a:lnSpc>
                          <a:spcPct val="100000"/>
                        </a:lnSpc>
                        <a:spcBef>
                          <a:spcPts val="600"/>
                        </a:spcBef>
                        <a:spcAft>
                          <a:spcPts val="600"/>
                        </a:spcAft>
                      </a:pPr>
                      <a:r>
                        <a:rPr lang="en-US" sz="2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rPr>
                        <a:t>Applicant’s Name</a:t>
                      </a:r>
                      <a:endParaRPr lang="en-AE" sz="26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0"/>
                            <a:tint val="66000"/>
                            <a:satMod val="160000"/>
                          </a:schemeClr>
                        </a:gs>
                        <a:gs pos="33000">
                          <a:schemeClr val="accent4">
                            <a:lumMod val="50000"/>
                            <a:tint val="44500"/>
                            <a:satMod val="160000"/>
                          </a:schemeClr>
                        </a:gs>
                        <a:gs pos="65000">
                          <a:srgbClr val="E1DAD1"/>
                        </a:gs>
                        <a:gs pos="94000">
                          <a:schemeClr val="accent4">
                            <a:lumMod val="50000"/>
                            <a:tint val="23500"/>
                            <a:satMod val="160000"/>
                          </a:schemeClr>
                        </a:gs>
                      </a:gsLst>
                      <a:lin ang="16200000" scaled="1"/>
                      <a:tileRect/>
                    </a:gradFill>
                  </a:tcPr>
                </a:tc>
                <a:tc>
                  <a:txBody>
                    <a:bodyPr/>
                    <a:lstStyle/>
                    <a:p>
                      <a:pPr algn="l">
                        <a:lnSpc>
                          <a:spcPct val="100000"/>
                        </a:lnSpc>
                        <a:spcBef>
                          <a:spcPts val="60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AE" sz="2800" dirty="0">
                        <a:effectLst/>
                        <a:latin typeface="Calibri" panose="020F0502020204030204" pitchFamily="34" charset="0"/>
                        <a:ea typeface="Calibri" panose="020F0502020204030204" pitchFamily="34" charset="0"/>
                        <a:cs typeface="Arial" panose="020B0604020202020204" pitchFamily="34"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382141"/>
                  </a:ext>
                </a:extLst>
              </a:tr>
              <a:tr h="754644">
                <a:tc>
                  <a:txBody>
                    <a:bodyPr/>
                    <a:lstStyle/>
                    <a:p>
                      <a:pPr algn="l">
                        <a:lnSpc>
                          <a:spcPct val="100000"/>
                        </a:lnSpc>
                        <a:spcBef>
                          <a:spcPts val="600"/>
                        </a:spcBef>
                        <a:spcAft>
                          <a:spcPts val="600"/>
                        </a:spcAft>
                      </a:pPr>
                      <a:r>
                        <a:rPr lang="en-US" sz="2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rPr>
                        <a:t>Designation</a:t>
                      </a:r>
                      <a:endParaRPr lang="en-AE" sz="26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0"/>
                            <a:tint val="66000"/>
                            <a:satMod val="160000"/>
                          </a:schemeClr>
                        </a:gs>
                        <a:gs pos="33000">
                          <a:schemeClr val="accent4">
                            <a:lumMod val="50000"/>
                            <a:tint val="44500"/>
                            <a:satMod val="160000"/>
                          </a:schemeClr>
                        </a:gs>
                        <a:gs pos="65000">
                          <a:srgbClr val="E1DAD1"/>
                        </a:gs>
                        <a:gs pos="94000">
                          <a:schemeClr val="accent4">
                            <a:lumMod val="50000"/>
                            <a:tint val="23500"/>
                            <a:satMod val="160000"/>
                          </a:schemeClr>
                        </a:gs>
                      </a:gsLst>
                      <a:lin ang="16200000" scaled="1"/>
                      <a:tileRect/>
                    </a:gradFill>
                  </a:tcPr>
                </a:tc>
                <a:tc>
                  <a:txBody>
                    <a:bodyPr/>
                    <a:lstStyle/>
                    <a:p>
                      <a:pPr algn="l">
                        <a:lnSpc>
                          <a:spcPct val="100000"/>
                        </a:lnSpc>
                        <a:spcBef>
                          <a:spcPts val="60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AE" sz="2800" dirty="0">
                        <a:effectLst/>
                        <a:latin typeface="Calibri" panose="020F0502020204030204" pitchFamily="34" charset="0"/>
                        <a:ea typeface="Calibri" panose="020F0502020204030204" pitchFamily="34" charset="0"/>
                        <a:cs typeface="Arial" panose="020B0604020202020204" pitchFamily="34"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1564691"/>
                  </a:ext>
                </a:extLst>
              </a:tr>
              <a:tr h="719856">
                <a:tc>
                  <a:txBody>
                    <a:bodyPr/>
                    <a:lstStyle/>
                    <a:p>
                      <a:pPr algn="l">
                        <a:lnSpc>
                          <a:spcPct val="100000"/>
                        </a:lnSpc>
                        <a:spcBef>
                          <a:spcPts val="600"/>
                        </a:spcBef>
                        <a:spcAft>
                          <a:spcPts val="600"/>
                        </a:spcAft>
                      </a:pPr>
                      <a:r>
                        <a:rPr lang="en-US" sz="2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rPr>
                        <a:t>Organization’s name</a:t>
                      </a:r>
                      <a:endParaRPr lang="en-AE" sz="26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0"/>
                            <a:tint val="66000"/>
                            <a:satMod val="160000"/>
                          </a:schemeClr>
                        </a:gs>
                        <a:gs pos="33000">
                          <a:schemeClr val="accent4">
                            <a:lumMod val="50000"/>
                            <a:tint val="44500"/>
                            <a:satMod val="160000"/>
                          </a:schemeClr>
                        </a:gs>
                        <a:gs pos="65000">
                          <a:srgbClr val="E1DAD1"/>
                        </a:gs>
                        <a:gs pos="94000">
                          <a:schemeClr val="accent4">
                            <a:lumMod val="50000"/>
                            <a:tint val="23500"/>
                            <a:satMod val="160000"/>
                          </a:schemeClr>
                        </a:gs>
                      </a:gsLst>
                      <a:lin ang="16200000" scaled="1"/>
                      <a:tileRect/>
                    </a:gradFill>
                  </a:tcPr>
                </a:tc>
                <a:tc>
                  <a:txBody>
                    <a:bodyPr/>
                    <a:lstStyle/>
                    <a:p>
                      <a:pPr algn="l">
                        <a:lnSpc>
                          <a:spcPct val="100000"/>
                        </a:lnSpc>
                        <a:spcBef>
                          <a:spcPts val="60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AE" sz="2800" dirty="0">
                        <a:effectLst/>
                        <a:latin typeface="Calibri" panose="020F0502020204030204" pitchFamily="34" charset="0"/>
                        <a:ea typeface="Calibri" panose="020F0502020204030204" pitchFamily="34" charset="0"/>
                        <a:cs typeface="Arial" panose="020B0604020202020204" pitchFamily="34"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8873008"/>
                  </a:ext>
                </a:extLst>
              </a:tr>
              <a:tr h="754644">
                <a:tc>
                  <a:txBody>
                    <a:bodyPr/>
                    <a:lstStyle/>
                    <a:p>
                      <a:pPr algn="l">
                        <a:lnSpc>
                          <a:spcPct val="100000"/>
                        </a:lnSpc>
                        <a:spcBef>
                          <a:spcPts val="600"/>
                        </a:spcBef>
                        <a:spcAft>
                          <a:spcPts val="600"/>
                        </a:spcAft>
                      </a:pPr>
                      <a:r>
                        <a:rPr lang="en-GB" sz="2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rPr>
                        <a:t>City/Emirate</a:t>
                      </a:r>
                      <a:endParaRPr lang="en-AE" sz="2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0"/>
                            <a:tint val="66000"/>
                            <a:satMod val="160000"/>
                          </a:schemeClr>
                        </a:gs>
                        <a:gs pos="33000">
                          <a:schemeClr val="accent4">
                            <a:lumMod val="50000"/>
                            <a:tint val="44500"/>
                            <a:satMod val="160000"/>
                          </a:schemeClr>
                        </a:gs>
                        <a:gs pos="65000">
                          <a:srgbClr val="E1DAD1"/>
                        </a:gs>
                        <a:gs pos="94000">
                          <a:schemeClr val="accent4">
                            <a:lumMod val="50000"/>
                            <a:tint val="23500"/>
                            <a:satMod val="160000"/>
                          </a:schemeClr>
                        </a:gs>
                      </a:gsLst>
                      <a:lin ang="16200000" scaled="1"/>
                      <a:tileRect/>
                    </a:gradFill>
                  </a:tcPr>
                </a:tc>
                <a:tc>
                  <a:txBody>
                    <a:bodyPr/>
                    <a:lstStyle/>
                    <a:p>
                      <a:pPr algn="l">
                        <a:lnSpc>
                          <a:spcPct val="100000"/>
                        </a:lnSpc>
                        <a:spcBef>
                          <a:spcPts val="60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AE" sz="2800" dirty="0">
                        <a:effectLst/>
                        <a:latin typeface="Calibri" panose="020F0502020204030204" pitchFamily="34" charset="0"/>
                        <a:ea typeface="Calibri" panose="020F0502020204030204" pitchFamily="34" charset="0"/>
                        <a:cs typeface="Arial" panose="020B0604020202020204" pitchFamily="34"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46926"/>
                  </a:ext>
                </a:extLst>
              </a:tr>
              <a:tr h="754644">
                <a:tc>
                  <a:txBody>
                    <a:bodyPr/>
                    <a:lstStyle/>
                    <a:p>
                      <a:pPr algn="l">
                        <a:lnSpc>
                          <a:spcPct val="100000"/>
                        </a:lnSpc>
                        <a:spcBef>
                          <a:spcPts val="600"/>
                        </a:spcBef>
                        <a:spcAft>
                          <a:spcPts val="600"/>
                        </a:spcAft>
                      </a:pPr>
                      <a:r>
                        <a:rPr lang="en-US" sz="2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rPr>
                        <a:t>Telephone    </a:t>
                      </a:r>
                      <a:endParaRPr lang="en-AE" sz="26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0"/>
                            <a:tint val="66000"/>
                            <a:satMod val="160000"/>
                          </a:schemeClr>
                        </a:gs>
                        <a:gs pos="33000">
                          <a:schemeClr val="accent4">
                            <a:lumMod val="50000"/>
                            <a:tint val="44500"/>
                            <a:satMod val="160000"/>
                          </a:schemeClr>
                        </a:gs>
                        <a:gs pos="65000">
                          <a:srgbClr val="E1DAD1"/>
                        </a:gs>
                        <a:gs pos="94000">
                          <a:schemeClr val="accent4">
                            <a:lumMod val="50000"/>
                            <a:tint val="23500"/>
                            <a:satMod val="160000"/>
                          </a:schemeClr>
                        </a:gs>
                      </a:gsLst>
                      <a:lin ang="16200000" scaled="1"/>
                      <a:tileRect/>
                    </a:gradFill>
                  </a:tcPr>
                </a:tc>
                <a:tc>
                  <a:txBody>
                    <a:bodyPr/>
                    <a:lstStyle/>
                    <a:p>
                      <a:pPr algn="l">
                        <a:lnSpc>
                          <a:spcPct val="100000"/>
                        </a:lnSpc>
                        <a:spcBef>
                          <a:spcPts val="60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AE" sz="2800" dirty="0">
                        <a:effectLst/>
                        <a:latin typeface="Calibri" panose="020F0502020204030204" pitchFamily="34" charset="0"/>
                        <a:ea typeface="Calibri" panose="020F0502020204030204" pitchFamily="34" charset="0"/>
                        <a:cs typeface="Arial" panose="020B0604020202020204" pitchFamily="34"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737658"/>
                  </a:ext>
                </a:extLst>
              </a:tr>
              <a:tr h="711609">
                <a:tc>
                  <a:txBody>
                    <a:bodyPr/>
                    <a:lstStyle/>
                    <a:p>
                      <a:pPr algn="l">
                        <a:lnSpc>
                          <a:spcPct val="100000"/>
                        </a:lnSpc>
                        <a:spcBef>
                          <a:spcPts val="600"/>
                        </a:spcBef>
                        <a:spcAft>
                          <a:spcPts val="600"/>
                        </a:spcAft>
                      </a:pPr>
                      <a:r>
                        <a:rPr lang="en-US" sz="2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rPr>
                        <a:t>Mobile</a:t>
                      </a:r>
                      <a:endParaRPr lang="en-AE" sz="26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0"/>
                            <a:tint val="66000"/>
                            <a:satMod val="160000"/>
                          </a:schemeClr>
                        </a:gs>
                        <a:gs pos="33000">
                          <a:schemeClr val="accent4">
                            <a:lumMod val="50000"/>
                            <a:tint val="44500"/>
                            <a:satMod val="160000"/>
                          </a:schemeClr>
                        </a:gs>
                        <a:gs pos="65000">
                          <a:srgbClr val="E1DAD1"/>
                        </a:gs>
                        <a:gs pos="94000">
                          <a:schemeClr val="accent4">
                            <a:lumMod val="50000"/>
                            <a:tint val="23500"/>
                            <a:satMod val="160000"/>
                          </a:schemeClr>
                        </a:gs>
                      </a:gsLst>
                      <a:lin ang="16200000" scaled="1"/>
                      <a:tileRect/>
                    </a:gradFill>
                  </a:tcPr>
                </a:tc>
                <a:tc>
                  <a:txBody>
                    <a:bodyPr/>
                    <a:lstStyle/>
                    <a:p>
                      <a:pPr algn="l">
                        <a:lnSpc>
                          <a:spcPct val="100000"/>
                        </a:lnSpc>
                        <a:spcBef>
                          <a:spcPts val="60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AE" sz="2800" dirty="0">
                        <a:effectLst/>
                        <a:latin typeface="Calibri" panose="020F0502020204030204" pitchFamily="34" charset="0"/>
                        <a:ea typeface="Calibri" panose="020F0502020204030204" pitchFamily="34" charset="0"/>
                        <a:cs typeface="Arial" panose="020B0604020202020204" pitchFamily="34"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4635491"/>
                  </a:ext>
                </a:extLst>
              </a:tr>
              <a:tr h="535658">
                <a:tc>
                  <a:txBody>
                    <a:bodyPr/>
                    <a:lstStyle/>
                    <a:p>
                      <a:pPr marL="17463" indent="0" algn="l">
                        <a:lnSpc>
                          <a:spcPct val="100000"/>
                        </a:lnSpc>
                        <a:spcBef>
                          <a:spcPts val="600"/>
                        </a:spcBef>
                        <a:spcAft>
                          <a:spcPts val="600"/>
                        </a:spcAft>
                        <a:tabLst/>
                      </a:pPr>
                      <a:r>
                        <a:rPr lang="en-US" sz="2600" b="1" kern="12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Times New Roman" panose="02020603050405020304" pitchFamily="18" charset="0"/>
                          <a:cs typeface="Times New Roman" panose="02020603050405020304" pitchFamily="18" charset="0"/>
                        </a:rPr>
                        <a:t>Email</a:t>
                      </a:r>
                      <a:endParaRPr lang="en-AE" sz="2600" b="1" kern="12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0"/>
                            <a:tint val="66000"/>
                            <a:satMod val="160000"/>
                          </a:schemeClr>
                        </a:gs>
                        <a:gs pos="33000">
                          <a:schemeClr val="accent4">
                            <a:lumMod val="50000"/>
                            <a:tint val="44500"/>
                            <a:satMod val="160000"/>
                          </a:schemeClr>
                        </a:gs>
                        <a:gs pos="65000">
                          <a:srgbClr val="E1DAD1"/>
                        </a:gs>
                        <a:gs pos="94000">
                          <a:schemeClr val="accent4">
                            <a:lumMod val="50000"/>
                            <a:tint val="23500"/>
                            <a:satMod val="160000"/>
                          </a:schemeClr>
                        </a:gs>
                      </a:gsLst>
                      <a:lin ang="16200000" scaled="1"/>
                      <a:tileRect/>
                    </a:gradFill>
                  </a:tcPr>
                </a:tc>
                <a:tc>
                  <a:txBody>
                    <a:bodyPr/>
                    <a:lstStyle/>
                    <a:p>
                      <a:pPr algn="l">
                        <a:lnSpc>
                          <a:spcPct val="100000"/>
                        </a:lnSpc>
                        <a:spcBef>
                          <a:spcPts val="60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AE" sz="2800" dirty="0">
                        <a:effectLst/>
                        <a:latin typeface="Calibri" panose="020F0502020204030204" pitchFamily="34" charset="0"/>
                        <a:ea typeface="Calibri" panose="020F0502020204030204" pitchFamily="34" charset="0"/>
                        <a:cs typeface="Arial" panose="020B0604020202020204" pitchFamily="34"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9823484"/>
                  </a:ext>
                </a:extLst>
              </a:tr>
              <a:tr h="708257">
                <a:tc>
                  <a:txBody>
                    <a:bodyPr/>
                    <a:lstStyle/>
                    <a:p>
                      <a:pPr algn="l">
                        <a:lnSpc>
                          <a:spcPct val="100000"/>
                        </a:lnSpc>
                        <a:spcBef>
                          <a:spcPts val="600"/>
                        </a:spcBef>
                        <a:spcAft>
                          <a:spcPts val="600"/>
                        </a:spcAft>
                      </a:pPr>
                      <a:r>
                        <a:rPr lang="en-US" sz="2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rPr>
                        <a:t>Years of experience</a:t>
                      </a:r>
                      <a:endParaRPr lang="en-AE" sz="26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0"/>
                            <a:tint val="66000"/>
                            <a:satMod val="160000"/>
                          </a:schemeClr>
                        </a:gs>
                        <a:gs pos="33000">
                          <a:schemeClr val="accent4">
                            <a:lumMod val="50000"/>
                            <a:tint val="44500"/>
                            <a:satMod val="160000"/>
                          </a:schemeClr>
                        </a:gs>
                        <a:gs pos="65000">
                          <a:srgbClr val="E1DAD1"/>
                        </a:gs>
                        <a:gs pos="94000">
                          <a:schemeClr val="accent4">
                            <a:lumMod val="50000"/>
                            <a:tint val="23500"/>
                            <a:satMod val="160000"/>
                          </a:schemeClr>
                        </a:gs>
                      </a:gsLst>
                      <a:lin ang="16200000" scaled="1"/>
                      <a:tileRect/>
                    </a:gradFill>
                  </a:tcPr>
                </a:tc>
                <a:tc>
                  <a:txBody>
                    <a:bodyPr/>
                    <a:lstStyle/>
                    <a:p>
                      <a:pPr algn="l">
                        <a:lnSpc>
                          <a:spcPct val="100000"/>
                        </a:lnSpc>
                        <a:spcBef>
                          <a:spcPts val="60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AE" sz="2800" dirty="0">
                        <a:effectLst/>
                        <a:latin typeface="Calibri" panose="020F0502020204030204" pitchFamily="34" charset="0"/>
                        <a:ea typeface="Calibri" panose="020F0502020204030204" pitchFamily="34" charset="0"/>
                        <a:cs typeface="Arial" panose="020B0604020202020204" pitchFamily="34"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8176961"/>
                  </a:ext>
                </a:extLst>
              </a:tr>
              <a:tr h="535658">
                <a:tc>
                  <a:txBody>
                    <a:bodyPr/>
                    <a:lstStyle/>
                    <a:p>
                      <a:pPr algn="l">
                        <a:lnSpc>
                          <a:spcPct val="100000"/>
                        </a:lnSpc>
                        <a:spcBef>
                          <a:spcPts val="600"/>
                        </a:spcBef>
                        <a:spcAft>
                          <a:spcPts val="600"/>
                        </a:spcAft>
                      </a:pPr>
                      <a:r>
                        <a:rPr lang="en-AE" sz="2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rPr>
                        <a:t>Submission date</a:t>
                      </a:r>
                      <a:r>
                        <a:rPr lang="en-AE" sz="2600"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0"/>
                            <a:tint val="66000"/>
                            <a:satMod val="160000"/>
                          </a:schemeClr>
                        </a:gs>
                        <a:gs pos="33000">
                          <a:schemeClr val="accent4">
                            <a:lumMod val="50000"/>
                            <a:tint val="44500"/>
                            <a:satMod val="160000"/>
                          </a:schemeClr>
                        </a:gs>
                        <a:gs pos="65000">
                          <a:srgbClr val="E1DAD1"/>
                        </a:gs>
                        <a:gs pos="94000">
                          <a:schemeClr val="accent4">
                            <a:lumMod val="50000"/>
                            <a:tint val="23500"/>
                            <a:satMod val="160000"/>
                          </a:schemeClr>
                        </a:gs>
                      </a:gsLst>
                      <a:lin ang="16200000" scaled="1"/>
                      <a:tileRect/>
                    </a:gradFill>
                  </a:tcPr>
                </a:tc>
                <a:tc>
                  <a:txBody>
                    <a:bodyPr/>
                    <a:lstStyle/>
                    <a:p>
                      <a:pPr algn="l">
                        <a:lnSpc>
                          <a:spcPct val="100000"/>
                        </a:lnSpc>
                        <a:spcBef>
                          <a:spcPts val="600"/>
                        </a:spcBef>
                        <a:spcAft>
                          <a:spcPts val="600"/>
                        </a:spcAft>
                      </a:pPr>
                      <a:endParaRPr lang="en-AE" sz="2800" dirty="0">
                        <a:effectLst/>
                        <a:latin typeface="Calibri" panose="020F0502020204030204" pitchFamily="34" charset="0"/>
                        <a:ea typeface="Calibri" panose="020F0502020204030204" pitchFamily="34" charset="0"/>
                        <a:cs typeface="Arial" panose="020B0604020202020204" pitchFamily="34" charset="0"/>
                      </a:endParaRPr>
                    </a:p>
                  </a:txBody>
                  <a:tcPr marL="72009" marR="72009" marT="0" marB="36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4527238"/>
                  </a:ext>
                </a:extLst>
              </a:tr>
            </a:tbl>
          </a:graphicData>
        </a:graphic>
      </p:graphicFrame>
      <p:grpSp>
        <p:nvGrpSpPr>
          <p:cNvPr id="13" name="Group 12">
            <a:extLst>
              <a:ext uri="{FF2B5EF4-FFF2-40B4-BE49-F238E27FC236}">
                <a16:creationId xmlns:a16="http://schemas.microsoft.com/office/drawing/2014/main" id="{D003289C-6E68-7048-8235-F5AD1ACE0987}"/>
              </a:ext>
            </a:extLst>
          </p:cNvPr>
          <p:cNvGrpSpPr/>
          <p:nvPr/>
        </p:nvGrpSpPr>
        <p:grpSpPr>
          <a:xfrm>
            <a:off x="-4105" y="32337"/>
            <a:ext cx="12798400" cy="9566978"/>
            <a:chOff x="-4105" y="32337"/>
            <a:chExt cx="12798400" cy="9566978"/>
          </a:xfrm>
        </p:grpSpPr>
        <p:sp>
          <p:nvSpPr>
            <p:cNvPr id="16" name="Rectangle 15">
              <a:extLst>
                <a:ext uri="{FF2B5EF4-FFF2-40B4-BE49-F238E27FC236}">
                  <a16:creationId xmlns:a16="http://schemas.microsoft.com/office/drawing/2014/main" id="{6F46C24D-61A5-D348-AA37-0AC88CB545D4}"/>
                </a:ext>
              </a:extLst>
            </p:cNvPr>
            <p:cNvSpPr/>
            <p:nvPr/>
          </p:nvSpPr>
          <p:spPr>
            <a:xfrm>
              <a:off x="-4105" y="32337"/>
              <a:ext cx="246863" cy="95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sz="1889"/>
            </a:p>
          </p:txBody>
        </p:sp>
        <p:sp>
          <p:nvSpPr>
            <p:cNvPr id="17" name="Rectangle 16">
              <a:extLst>
                <a:ext uri="{FF2B5EF4-FFF2-40B4-BE49-F238E27FC236}">
                  <a16:creationId xmlns:a16="http://schemas.microsoft.com/office/drawing/2014/main" id="{1E5FC9B2-AF80-9F41-8227-18D0721B5885}"/>
                </a:ext>
              </a:extLst>
            </p:cNvPr>
            <p:cNvSpPr/>
            <p:nvPr/>
          </p:nvSpPr>
          <p:spPr>
            <a:xfrm>
              <a:off x="-4105" y="349528"/>
              <a:ext cx="12798400" cy="1384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spcBef>
                  <a:spcPts val="600"/>
                </a:spcBef>
                <a:spcAft>
                  <a:spcPts val="600"/>
                </a:spcAft>
              </a:pPr>
              <a:r>
                <a:rPr lang="en-GB" sz="3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atin typeface="Times New Roman" panose="02020603050405020304" pitchFamily="18" charset="0"/>
                  <a:ea typeface="Calibri" panose="020F0502020204030204" pitchFamily="34" charset="0"/>
                  <a:cs typeface="Times New Roman" panose="02020603050405020304" pitchFamily="18" charset="0"/>
                </a:rPr>
                <a:t>Application Form</a:t>
              </a:r>
              <a:endParaRPr lang="en-AE" sz="3600" b="1" dirty="0">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descr="Logo, company name&#10;&#10;Description automatically generated">
              <a:extLst>
                <a:ext uri="{FF2B5EF4-FFF2-40B4-BE49-F238E27FC236}">
                  <a16:creationId xmlns:a16="http://schemas.microsoft.com/office/drawing/2014/main" id="{106FBC0F-9467-2345-B496-7B5460A09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78" y="92913"/>
              <a:ext cx="1726667" cy="1165500"/>
            </a:xfrm>
            <a:prstGeom prst="rect">
              <a:avLst/>
            </a:prstGeom>
          </p:spPr>
        </p:pic>
        <p:pic>
          <p:nvPicPr>
            <p:cNvPr id="19" name="Picture 18" descr="Logo&#10;&#10;Description automatically generated">
              <a:extLst>
                <a:ext uri="{FF2B5EF4-FFF2-40B4-BE49-F238E27FC236}">
                  <a16:creationId xmlns:a16="http://schemas.microsoft.com/office/drawing/2014/main" id="{6545F98E-71F1-2F4A-B41A-B58C1418B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3165" y="92913"/>
              <a:ext cx="1799758" cy="1175351"/>
            </a:xfrm>
            <a:prstGeom prst="rect">
              <a:avLst/>
            </a:prstGeom>
            <a:solidFill>
              <a:schemeClr val="bg1"/>
            </a:solidFill>
          </p:spPr>
        </p:pic>
      </p:grpSp>
      <p:sp>
        <p:nvSpPr>
          <p:cNvPr id="14" name="Rectangle 13">
            <a:extLst>
              <a:ext uri="{FF2B5EF4-FFF2-40B4-BE49-F238E27FC236}">
                <a16:creationId xmlns:a16="http://schemas.microsoft.com/office/drawing/2014/main" id="{57C607B2-3EAC-FB40-9B5C-127B2200B7ED}"/>
              </a:ext>
            </a:extLst>
          </p:cNvPr>
          <p:cNvSpPr/>
          <p:nvPr/>
        </p:nvSpPr>
        <p:spPr>
          <a:xfrm>
            <a:off x="1295275" y="9092789"/>
            <a:ext cx="10863388" cy="430887"/>
          </a:xfrm>
          <a:prstGeom prst="rect">
            <a:avLst/>
          </a:prstGeom>
        </p:spPr>
        <p:txBody>
          <a:bodyPr wrap="square">
            <a:spAutoFit/>
          </a:bodyPr>
          <a:lstStyle/>
          <a:p>
            <a:r>
              <a:rPr lang="en-US" sz="2200" b="1" i="1" dirty="0">
                <a:solidFill>
                  <a:schemeClr val="accent4">
                    <a:lumMod val="50000"/>
                  </a:schemeClr>
                </a:solidFill>
                <a:latin typeface="Times New Roman" panose="02020603050405020304" pitchFamily="18" charset="0"/>
                <a:cs typeface="Times New Roman" panose="02020603050405020304" pitchFamily="18" charset="0"/>
              </a:rPr>
              <a:t>I declare that the information given on this form is correct to the best of my knowledge  </a:t>
            </a:r>
          </a:p>
        </p:txBody>
      </p:sp>
      <p:sp>
        <p:nvSpPr>
          <p:cNvPr id="2" name="Rectangle 1">
            <a:extLst>
              <a:ext uri="{FF2B5EF4-FFF2-40B4-BE49-F238E27FC236}">
                <a16:creationId xmlns:a16="http://schemas.microsoft.com/office/drawing/2014/main" id="{1569DE09-68B4-9E3F-3EFF-2A1B6B3CFCB4}"/>
              </a:ext>
            </a:extLst>
          </p:cNvPr>
          <p:cNvSpPr/>
          <p:nvPr/>
        </p:nvSpPr>
        <p:spPr>
          <a:xfrm>
            <a:off x="869324" y="9163318"/>
            <a:ext cx="387989" cy="317145"/>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Tree>
    <p:extLst>
      <p:ext uri="{BB962C8B-B14F-4D97-AF65-F5344CB8AC3E}">
        <p14:creationId xmlns:p14="http://schemas.microsoft.com/office/powerpoint/2010/main" val="386462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9941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749434" y="173100"/>
            <a:ext cx="11665267" cy="892552"/>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 </a:t>
            </a:r>
            <a:r>
              <a:rPr lang="en-AE"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Attachments</a:t>
            </a:r>
            <a:r>
              <a:rPr lang="en-US" sz="2800" b="1" dirty="0">
                <a:solidFill>
                  <a:schemeClr val="bg1"/>
                </a:solidFill>
                <a:latin typeface="Times New Roman" panose="02020603050405020304" pitchFamily="18" charset="0"/>
                <a:cs typeface="Times New Roman" panose="02020603050405020304" pitchFamily="18" charset="0"/>
              </a:rPr>
              <a:t> –  </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Passport copy, residence visa, trade license (if applicable) </a:t>
            </a:r>
          </a:p>
          <a:p>
            <a:r>
              <a:rPr lang="en-US" sz="2400" b="1" dirty="0">
                <a:solidFill>
                  <a:schemeClr val="bg1"/>
                </a:solidFill>
                <a:latin typeface="Cairo" panose="00000500000000000000" pitchFamily="2" charset="-78"/>
                <a:cs typeface="Cairo" panose="00000500000000000000" pitchFamily="2" charset="-78"/>
              </a:rPr>
              <a:t> </a:t>
            </a:r>
            <a:endParaRPr lang="en-US" sz="2400" dirty="0">
              <a:solidFill>
                <a:schemeClr val="bg1"/>
              </a:solidFill>
              <a:latin typeface="Cairo" panose="00000500000000000000" pitchFamily="2" charset="-78"/>
              <a:cs typeface="Cairo" panose="00000500000000000000" pitchFamily="2" charset="-78"/>
            </a:endParaRPr>
          </a:p>
        </p:txBody>
      </p:sp>
      <p:sp>
        <p:nvSpPr>
          <p:cNvPr id="2" name="Rectangle 1">
            <a:extLst>
              <a:ext uri="{FF2B5EF4-FFF2-40B4-BE49-F238E27FC236}">
                <a16:creationId xmlns:a16="http://schemas.microsoft.com/office/drawing/2014/main" id="{30752DFB-E27B-584D-9CA2-1FC09F09A139}"/>
              </a:ext>
            </a:extLst>
          </p:cNvPr>
          <p:cNvSpPr/>
          <p:nvPr/>
        </p:nvSpPr>
        <p:spPr>
          <a:xfrm>
            <a:off x="95250" y="1057994"/>
            <a:ext cx="6243061" cy="409532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sz="3200" b="1" dirty="0">
                <a:solidFill>
                  <a:schemeClr val="accent4">
                    <a:lumMod val="50000"/>
                  </a:schemeClr>
                </a:solidFill>
                <a:latin typeface="Times New Roman" panose="02020603050405020304" pitchFamily="18" charset="0"/>
                <a:cs typeface="Times New Roman" panose="02020603050405020304" pitchFamily="18" charset="0"/>
              </a:rPr>
              <a:t>Passport Copy</a:t>
            </a:r>
          </a:p>
        </p:txBody>
      </p:sp>
      <p:sp>
        <p:nvSpPr>
          <p:cNvPr id="8" name="Rectangle 7">
            <a:extLst>
              <a:ext uri="{FF2B5EF4-FFF2-40B4-BE49-F238E27FC236}">
                <a16:creationId xmlns:a16="http://schemas.microsoft.com/office/drawing/2014/main" id="{B9E57137-CD7F-DE4E-92A7-38922B96C6A5}"/>
              </a:ext>
            </a:extLst>
          </p:cNvPr>
          <p:cNvSpPr/>
          <p:nvPr/>
        </p:nvSpPr>
        <p:spPr>
          <a:xfrm>
            <a:off x="95250" y="5225978"/>
            <a:ext cx="12592050"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Trade Licence </a:t>
            </a:r>
            <a:r>
              <a:rPr lang="en-GB" sz="3200" b="1" dirty="0">
                <a:solidFill>
                  <a:srgbClr val="FFC000">
                    <a:lumMod val="50000"/>
                  </a:srgbClr>
                </a:solidFill>
                <a:latin typeface="Times New Roman" panose="02020603050405020304" pitchFamily="18" charset="0"/>
                <a:cs typeface="Times New Roman" panose="02020603050405020304" pitchFamily="18" charset="0"/>
              </a:rPr>
              <a:t>(if applicable). </a:t>
            </a:r>
            <a:r>
              <a:rPr lang="en-AE" sz="3200" b="1" dirty="0">
                <a:solidFill>
                  <a:srgbClr val="FFC000">
                    <a:lumMod val="50000"/>
                  </a:srgbClr>
                </a:solidFill>
                <a:latin typeface="Times New Roman" panose="02020603050405020304" pitchFamily="18" charset="0"/>
                <a:cs typeface="Times New Roman" panose="02020603050405020304" pitchFamily="18" charset="0"/>
              </a:rPr>
              <a:t>  </a:t>
            </a:r>
          </a:p>
        </p:txBody>
      </p:sp>
      <p:sp>
        <p:nvSpPr>
          <p:cNvPr id="9" name="Rectangle 8">
            <a:extLst>
              <a:ext uri="{FF2B5EF4-FFF2-40B4-BE49-F238E27FC236}">
                <a16:creationId xmlns:a16="http://schemas.microsoft.com/office/drawing/2014/main" id="{0350F85F-4E50-954A-BC27-0AF6FEEEE89A}"/>
              </a:ext>
            </a:extLst>
          </p:cNvPr>
          <p:cNvSpPr/>
          <p:nvPr/>
        </p:nvSpPr>
        <p:spPr>
          <a:xfrm>
            <a:off x="6463291" y="1040088"/>
            <a:ext cx="6286500"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Residence Visa </a:t>
            </a:r>
          </a:p>
        </p:txBody>
      </p:sp>
    </p:spTree>
    <p:extLst>
      <p:ext uri="{BB962C8B-B14F-4D97-AF65-F5344CB8AC3E}">
        <p14:creationId xmlns:p14="http://schemas.microsoft.com/office/powerpoint/2010/main" val="39544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2FC49D1-B269-4FAB-8C61-AC997269E03E}"/>
              </a:ext>
            </a:extLst>
          </p:cNvPr>
          <p:cNvSpPr/>
          <p:nvPr/>
        </p:nvSpPr>
        <p:spPr>
          <a:xfrm>
            <a:off x="285750" y="1931562"/>
            <a:ext cx="5716822" cy="333054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p>
        </p:txBody>
      </p:sp>
      <p:grpSp>
        <p:nvGrpSpPr>
          <p:cNvPr id="8" name="Group 7">
            <a:extLst>
              <a:ext uri="{FF2B5EF4-FFF2-40B4-BE49-F238E27FC236}">
                <a16:creationId xmlns:a16="http://schemas.microsoft.com/office/drawing/2014/main" id="{8CB4704C-372F-D84A-8DF3-567E5F493273}"/>
              </a:ext>
            </a:extLst>
          </p:cNvPr>
          <p:cNvGrpSpPr/>
          <p:nvPr/>
        </p:nvGrpSpPr>
        <p:grpSpPr>
          <a:xfrm>
            <a:off x="1450891" y="1657242"/>
            <a:ext cx="3504648" cy="548639"/>
            <a:chOff x="865714" y="1717628"/>
            <a:chExt cx="3504648" cy="548639"/>
          </a:xfrm>
        </p:grpSpPr>
        <p:sp>
          <p:nvSpPr>
            <p:cNvPr id="73" name="Isosceles Triangle 72">
              <a:extLst>
                <a:ext uri="{FF2B5EF4-FFF2-40B4-BE49-F238E27FC236}">
                  <a16:creationId xmlns:a16="http://schemas.microsoft.com/office/drawing/2014/main" id="{A5FF795A-FC1E-4B86-B6C3-D071FEEB7C26}"/>
                </a:ext>
              </a:extLst>
            </p:cNvPr>
            <p:cNvSpPr/>
            <p:nvPr/>
          </p:nvSpPr>
          <p:spPr>
            <a:xfrm>
              <a:off x="865714" y="1717628"/>
              <a:ext cx="155918" cy="27321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74" name="Isosceles Triangle 73">
              <a:extLst>
                <a:ext uri="{FF2B5EF4-FFF2-40B4-BE49-F238E27FC236}">
                  <a16:creationId xmlns:a16="http://schemas.microsoft.com/office/drawing/2014/main" id="{89061447-F036-41F8-BD4D-F84A21BF7B8A}"/>
                </a:ext>
              </a:extLst>
            </p:cNvPr>
            <p:cNvSpPr/>
            <p:nvPr/>
          </p:nvSpPr>
          <p:spPr>
            <a:xfrm rot="5400000">
              <a:off x="4168390" y="1783941"/>
              <a:ext cx="268283" cy="135660"/>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76" name="Rectangle 75">
              <a:extLst>
                <a:ext uri="{FF2B5EF4-FFF2-40B4-BE49-F238E27FC236}">
                  <a16:creationId xmlns:a16="http://schemas.microsoft.com/office/drawing/2014/main" id="{43A6DF45-EB31-4691-B85F-A92D78B98450}"/>
                </a:ext>
              </a:extLst>
            </p:cNvPr>
            <p:cNvSpPr/>
            <p:nvPr/>
          </p:nvSpPr>
          <p:spPr>
            <a:xfrm>
              <a:off x="1016932" y="1717628"/>
              <a:ext cx="3217769" cy="5486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800" b="1" dirty="0">
                  <a:latin typeface="Cairo" panose="00000500000000000000" pitchFamily="2" charset="-78"/>
                  <a:cs typeface="Cairo" panose="00000500000000000000" pitchFamily="2" charset="-78"/>
                </a:rPr>
                <a:t>Description</a:t>
              </a:r>
              <a:endParaRPr lang="en-US" sz="1889" b="1" dirty="0">
                <a:latin typeface="Cairo" panose="00000500000000000000" pitchFamily="2" charset="-78"/>
                <a:cs typeface="Cairo" panose="00000500000000000000" pitchFamily="2" charset="-78"/>
              </a:endParaRPr>
            </a:p>
          </p:txBody>
        </p:sp>
      </p:grpSp>
      <p:sp>
        <p:nvSpPr>
          <p:cNvPr id="77" name="TextBox 76">
            <a:extLst>
              <a:ext uri="{FF2B5EF4-FFF2-40B4-BE49-F238E27FC236}">
                <a16:creationId xmlns:a16="http://schemas.microsoft.com/office/drawing/2014/main" id="{624BDF18-963C-4D9C-8089-7F366EDB2F91}"/>
              </a:ext>
            </a:extLst>
          </p:cNvPr>
          <p:cNvSpPr txBox="1"/>
          <p:nvPr/>
        </p:nvSpPr>
        <p:spPr>
          <a:xfrm>
            <a:off x="379748" y="2447503"/>
            <a:ext cx="5568279" cy="3057247"/>
          </a:xfrm>
          <a:prstGeom prst="rect">
            <a:avLst/>
          </a:prstGeom>
          <a:noFill/>
        </p:spPr>
        <p:txBody>
          <a:bodyPr wrap="square" rtlCol="0">
            <a:spAutoFit/>
          </a:bodyPr>
          <a:lstStyle/>
          <a:p>
            <a:pPr>
              <a:spcBef>
                <a:spcPts val="105"/>
              </a:spcBef>
              <a:spcAft>
                <a:spcPts val="105"/>
              </a:spcAft>
            </a:pPr>
            <a:r>
              <a:rPr lang="en-US" sz="2400" b="1" dirty="0">
                <a:solidFill>
                  <a:schemeClr val="accent4">
                    <a:lumMod val="50000"/>
                  </a:schemeClr>
                </a:solidFill>
                <a:latin typeface="Times New Roman" panose="02020603050405020304" pitchFamily="18" charset="0"/>
                <a:cs typeface="Times New Roman" panose="02020603050405020304" pitchFamily="18" charset="0"/>
              </a:rPr>
              <a:t>This award recognizes outstanding businesswoman owner who demonstrates remarkable business acumen in order to achieve exceptional success and growth in their business. She will demonstrate creativity and tenacity as well as community engagement.</a:t>
            </a:r>
            <a:endParaRPr lang="ar-AE" sz="2400" b="1" dirty="0">
              <a:solidFill>
                <a:schemeClr val="accent4">
                  <a:lumMod val="50000"/>
                </a:schemeClr>
              </a:solidFill>
              <a:latin typeface="Times New Roman" panose="02020603050405020304" pitchFamily="18" charset="0"/>
              <a:cs typeface="Times New Roman" panose="02020603050405020304" pitchFamily="18" charset="0"/>
            </a:endParaRPr>
          </a:p>
          <a:p>
            <a:pPr>
              <a:spcBef>
                <a:spcPts val="105"/>
              </a:spcBef>
              <a:spcAft>
                <a:spcPts val="105"/>
              </a:spcAft>
            </a:pPr>
            <a:endParaRPr lang="en-GB" sz="23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85" name="Rectangle 84">
            <a:extLst>
              <a:ext uri="{FF2B5EF4-FFF2-40B4-BE49-F238E27FC236}">
                <a16:creationId xmlns:a16="http://schemas.microsoft.com/office/drawing/2014/main" id="{53A540F4-2F1E-46C8-A08A-72B17D1583CE}"/>
              </a:ext>
            </a:extLst>
          </p:cNvPr>
          <p:cNvSpPr/>
          <p:nvPr/>
        </p:nvSpPr>
        <p:spPr>
          <a:xfrm>
            <a:off x="6400800" y="1930760"/>
            <a:ext cx="6279907" cy="728846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a:extLst>
              <a:ext uri="{FF2B5EF4-FFF2-40B4-BE49-F238E27FC236}">
                <a16:creationId xmlns:a16="http://schemas.microsoft.com/office/drawing/2014/main" id="{693239C8-BAA0-5340-97E9-B4F17A4A4126}"/>
              </a:ext>
            </a:extLst>
          </p:cNvPr>
          <p:cNvGrpSpPr/>
          <p:nvPr/>
        </p:nvGrpSpPr>
        <p:grpSpPr>
          <a:xfrm>
            <a:off x="7181851" y="1793999"/>
            <a:ext cx="4856690" cy="548639"/>
            <a:chOff x="8533893" y="1851149"/>
            <a:chExt cx="3504647" cy="548639"/>
          </a:xfrm>
        </p:grpSpPr>
        <p:sp>
          <p:nvSpPr>
            <p:cNvPr id="83" name="Isosceles Triangle 82">
              <a:extLst>
                <a:ext uri="{FF2B5EF4-FFF2-40B4-BE49-F238E27FC236}">
                  <a16:creationId xmlns:a16="http://schemas.microsoft.com/office/drawing/2014/main" id="{E5976D65-5EE8-42BB-A79B-BC79999BE0D0}"/>
                </a:ext>
              </a:extLst>
            </p:cNvPr>
            <p:cNvSpPr/>
            <p:nvPr/>
          </p:nvSpPr>
          <p:spPr>
            <a:xfrm>
              <a:off x="8533893" y="1851149"/>
              <a:ext cx="155918" cy="27321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84" name="Isosceles Triangle 83">
              <a:extLst>
                <a:ext uri="{FF2B5EF4-FFF2-40B4-BE49-F238E27FC236}">
                  <a16:creationId xmlns:a16="http://schemas.microsoft.com/office/drawing/2014/main" id="{05C42C6F-551A-4771-AFA2-6BF637C57907}"/>
                </a:ext>
              </a:extLst>
            </p:cNvPr>
            <p:cNvSpPr/>
            <p:nvPr/>
          </p:nvSpPr>
          <p:spPr>
            <a:xfrm rot="5400000">
              <a:off x="11836568" y="1917462"/>
              <a:ext cx="268283" cy="135660"/>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86" name="Rectangle 85">
              <a:extLst>
                <a:ext uri="{FF2B5EF4-FFF2-40B4-BE49-F238E27FC236}">
                  <a16:creationId xmlns:a16="http://schemas.microsoft.com/office/drawing/2014/main" id="{D06688A6-2091-4B96-BC3A-8B1A685285EE}"/>
                </a:ext>
              </a:extLst>
            </p:cNvPr>
            <p:cNvSpPr/>
            <p:nvPr/>
          </p:nvSpPr>
          <p:spPr>
            <a:xfrm>
              <a:off x="8685112" y="1851149"/>
              <a:ext cx="3217769" cy="5486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200" b="1" dirty="0">
                  <a:latin typeface="Cairo" panose="00000500000000000000" pitchFamily="2" charset="-78"/>
                  <a:cs typeface="Cairo" panose="00000500000000000000" pitchFamily="2" charset="-78"/>
                </a:rPr>
                <a:t>Criteria</a:t>
              </a:r>
              <a:endParaRPr lang="en-US" sz="2800" b="1" dirty="0">
                <a:latin typeface="Cairo" panose="00000500000000000000" pitchFamily="2" charset="-78"/>
                <a:cs typeface="Cairo" panose="00000500000000000000" pitchFamily="2" charset="-78"/>
              </a:endParaRPr>
            </a:p>
          </p:txBody>
        </p:sp>
      </p:grpSp>
      <p:sp>
        <p:nvSpPr>
          <p:cNvPr id="87" name="TextBox 86">
            <a:extLst>
              <a:ext uri="{FF2B5EF4-FFF2-40B4-BE49-F238E27FC236}">
                <a16:creationId xmlns:a16="http://schemas.microsoft.com/office/drawing/2014/main" id="{9934653E-2F41-4F46-B4B2-7417BC366203}"/>
              </a:ext>
            </a:extLst>
          </p:cNvPr>
          <p:cNvSpPr txBox="1"/>
          <p:nvPr/>
        </p:nvSpPr>
        <p:spPr>
          <a:xfrm>
            <a:off x="6669717" y="2342638"/>
            <a:ext cx="5902520" cy="6724918"/>
          </a:xfrm>
          <a:prstGeom prst="rect">
            <a:avLst/>
          </a:prstGeom>
          <a:noFill/>
        </p:spPr>
        <p:txBody>
          <a:bodyPr wrap="square" rtlCol="0">
            <a:spAutoFit/>
          </a:bodyPr>
          <a:lstStyle/>
          <a:p>
            <a:pPr marL="360033" indent="-360033">
              <a:spcBef>
                <a:spcPts val="1229"/>
              </a:spcBef>
              <a:spcAft>
                <a:spcPts val="1229"/>
              </a:spcAft>
              <a:buFont typeface="+mj-lt"/>
              <a:buAutoNum type="arabicPeriod"/>
            </a:pPr>
            <a:r>
              <a:rPr lang="en-GB" sz="2700" b="1" dirty="0">
                <a:solidFill>
                  <a:schemeClr val="accent4">
                    <a:lumMod val="50000"/>
                  </a:schemeClr>
                </a:solidFill>
                <a:latin typeface="Times New Roman" panose="02020603050405020304" pitchFamily="18" charset="0"/>
                <a:cs typeface="Times New Roman" panose="02020603050405020304" pitchFamily="18" charset="0"/>
              </a:rPr>
              <a:t>Demonstrate Innovation: Innovative product, service, approach to business, new technologies etc. </a:t>
            </a:r>
          </a:p>
          <a:p>
            <a:pPr marL="360033" indent="-360033">
              <a:spcBef>
                <a:spcPts val="1229"/>
              </a:spcBef>
              <a:spcAft>
                <a:spcPts val="1229"/>
              </a:spcAft>
              <a:buFont typeface="+mj-lt"/>
              <a:buAutoNum type="arabicPeriod"/>
            </a:pPr>
            <a:r>
              <a:rPr lang="en-GB" sz="2700" b="1" dirty="0">
                <a:solidFill>
                  <a:schemeClr val="accent4">
                    <a:lumMod val="50000"/>
                  </a:schemeClr>
                </a:solidFill>
                <a:latin typeface="Times New Roman" panose="02020603050405020304" pitchFamily="18" charset="0"/>
                <a:cs typeface="Times New Roman" panose="02020603050405020304" pitchFamily="18" charset="0"/>
              </a:rPr>
              <a:t>Demonstrates business profitability, growth and success in her industry.</a:t>
            </a:r>
          </a:p>
          <a:p>
            <a:pPr marL="360033" indent="-360033">
              <a:spcBef>
                <a:spcPts val="1229"/>
              </a:spcBef>
              <a:spcAft>
                <a:spcPts val="1229"/>
              </a:spcAft>
              <a:buFont typeface="+mj-lt"/>
              <a:buAutoNum type="arabicPeriod"/>
            </a:pPr>
            <a:r>
              <a:rPr lang="en-GB" sz="2700" b="1" dirty="0">
                <a:solidFill>
                  <a:schemeClr val="accent4">
                    <a:lumMod val="50000"/>
                  </a:schemeClr>
                </a:solidFill>
                <a:latin typeface="Times New Roman" panose="02020603050405020304" pitchFamily="18" charset="0"/>
                <a:cs typeface="Times New Roman" panose="02020603050405020304" pitchFamily="18" charset="0"/>
              </a:rPr>
              <a:t>Demonstrates strategic thinking and future foresight.</a:t>
            </a:r>
          </a:p>
          <a:p>
            <a:pPr marL="360033" indent="-360033">
              <a:spcBef>
                <a:spcPts val="1229"/>
              </a:spcBef>
              <a:spcAft>
                <a:spcPts val="1229"/>
              </a:spcAft>
              <a:buFont typeface="+mj-lt"/>
              <a:buAutoNum type="arabicPeriod"/>
            </a:pPr>
            <a:r>
              <a:rPr lang="en-GB" sz="2700" b="1" dirty="0">
                <a:solidFill>
                  <a:schemeClr val="accent4">
                    <a:lumMod val="50000"/>
                  </a:schemeClr>
                </a:solidFill>
                <a:latin typeface="Times New Roman" panose="02020603050405020304" pitchFamily="18" charset="0"/>
                <a:cs typeface="Times New Roman" panose="02020603050405020304" pitchFamily="18" charset="0"/>
              </a:rPr>
              <a:t>Demonstrates social entrepreneurship through strong commitment to her community and personal involvement to civic </a:t>
            </a:r>
            <a:r>
              <a:rPr lang="en-GB" sz="2700" b="1" dirty="0" err="1">
                <a:solidFill>
                  <a:schemeClr val="accent4">
                    <a:lumMod val="50000"/>
                  </a:schemeClr>
                </a:solidFill>
                <a:latin typeface="Times New Roman" panose="02020603050405020304" pitchFamily="18" charset="0"/>
                <a:cs typeface="Times New Roman" panose="02020603050405020304" pitchFamily="18" charset="0"/>
              </a:rPr>
              <a:t>endeavors</a:t>
            </a:r>
            <a:r>
              <a:rPr lang="en-GB" sz="2700" b="1" dirty="0">
                <a:solidFill>
                  <a:schemeClr val="accent4">
                    <a:lumMod val="50000"/>
                  </a:schemeClr>
                </a:solidFill>
                <a:latin typeface="Times New Roman" panose="02020603050405020304" pitchFamily="18" charset="0"/>
                <a:cs typeface="Times New Roman" panose="02020603050405020304" pitchFamily="18" charset="0"/>
              </a:rPr>
              <a:t>.</a:t>
            </a:r>
          </a:p>
          <a:p>
            <a:pPr marL="360033" indent="-360033">
              <a:spcBef>
                <a:spcPts val="1229"/>
              </a:spcBef>
              <a:spcAft>
                <a:spcPts val="1229"/>
              </a:spcAft>
              <a:buFont typeface="+mj-lt"/>
              <a:buAutoNum type="arabicPeriod"/>
            </a:pPr>
            <a:endParaRPr lang="en-GB" sz="2700" b="1" dirty="0">
              <a:solidFill>
                <a:schemeClr val="accent4">
                  <a:lumMod val="50000"/>
                </a:schemeClr>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7CA6BA0D-714D-46F3-A9BC-5C8E9CA50968}"/>
              </a:ext>
            </a:extLst>
          </p:cNvPr>
          <p:cNvCxnSpPr>
            <a:cxnSpLocks/>
          </p:cNvCxnSpPr>
          <p:nvPr/>
        </p:nvCxnSpPr>
        <p:spPr>
          <a:xfrm>
            <a:off x="1497162" y="7520104"/>
            <a:ext cx="3293993" cy="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DCC2AC60-F420-3E44-8175-71B9E137F9E1}"/>
              </a:ext>
            </a:extLst>
          </p:cNvPr>
          <p:cNvGrpSpPr/>
          <p:nvPr/>
        </p:nvGrpSpPr>
        <p:grpSpPr>
          <a:xfrm>
            <a:off x="0" y="-19050"/>
            <a:ext cx="12801600" cy="798736"/>
            <a:chOff x="0" y="-19050"/>
            <a:chExt cx="12801600" cy="798736"/>
          </a:xfrm>
        </p:grpSpPr>
        <p:sp>
          <p:nvSpPr>
            <p:cNvPr id="27" name="Rectangle 26">
              <a:extLst>
                <a:ext uri="{FF2B5EF4-FFF2-40B4-BE49-F238E27FC236}">
                  <a16:creationId xmlns:a16="http://schemas.microsoft.com/office/drawing/2014/main" id="{13E533F9-AD21-B64F-8BE9-B720BD69E7F1}"/>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8" name="TextBox 27">
              <a:extLst>
                <a:ext uri="{FF2B5EF4-FFF2-40B4-BE49-F238E27FC236}">
                  <a16:creationId xmlns:a16="http://schemas.microsoft.com/office/drawing/2014/main" id="{A6F57B1A-52A3-6E4B-9A7A-9970872CE624}"/>
                </a:ext>
              </a:extLst>
            </p:cNvPr>
            <p:cNvSpPr txBox="1"/>
            <p:nvPr/>
          </p:nvSpPr>
          <p:spPr>
            <a:xfrm>
              <a:off x="285749" y="41022"/>
              <a:ext cx="12020550" cy="738664"/>
            </a:xfrm>
            <a:prstGeom prst="rect">
              <a:avLst/>
            </a:prstGeom>
            <a:noFill/>
          </p:spPr>
          <p:txBody>
            <a:bodyPr wrap="square" rtlCol="0">
              <a:spAutoFit/>
            </a:bodyPr>
            <a:lstStyle/>
            <a:p>
              <a:pPr algn="ctr"/>
              <a:r>
                <a:rPr lang="en-US" sz="4200" b="1" dirty="0">
                  <a:solidFill>
                    <a:schemeClr val="bg1"/>
                  </a:solidFill>
                </a:rPr>
                <a:t>Business Award</a:t>
              </a:r>
            </a:p>
          </p:txBody>
        </p:sp>
      </p:grpSp>
      <p:sp>
        <p:nvSpPr>
          <p:cNvPr id="33" name="Rectangle 32">
            <a:extLst>
              <a:ext uri="{FF2B5EF4-FFF2-40B4-BE49-F238E27FC236}">
                <a16:creationId xmlns:a16="http://schemas.microsoft.com/office/drawing/2014/main" id="{48A0E2F1-1AF5-0C4B-9CBC-FD42AFC00FE6}"/>
              </a:ext>
            </a:extLst>
          </p:cNvPr>
          <p:cNvSpPr/>
          <p:nvPr/>
        </p:nvSpPr>
        <p:spPr>
          <a:xfrm>
            <a:off x="285749" y="5826254"/>
            <a:ext cx="5716822" cy="333054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p>
        </p:txBody>
      </p:sp>
      <p:grpSp>
        <p:nvGrpSpPr>
          <p:cNvPr id="39" name="Group 38">
            <a:extLst>
              <a:ext uri="{FF2B5EF4-FFF2-40B4-BE49-F238E27FC236}">
                <a16:creationId xmlns:a16="http://schemas.microsoft.com/office/drawing/2014/main" id="{7F4899BB-E068-114B-A7D2-B37654B03054}"/>
              </a:ext>
            </a:extLst>
          </p:cNvPr>
          <p:cNvGrpSpPr/>
          <p:nvPr/>
        </p:nvGrpSpPr>
        <p:grpSpPr>
          <a:xfrm>
            <a:off x="1450890" y="5551934"/>
            <a:ext cx="3504648" cy="548639"/>
            <a:chOff x="865714" y="1717628"/>
            <a:chExt cx="3504648" cy="548639"/>
          </a:xfrm>
        </p:grpSpPr>
        <p:sp>
          <p:nvSpPr>
            <p:cNvPr id="41" name="Isosceles Triangle 72">
              <a:extLst>
                <a:ext uri="{FF2B5EF4-FFF2-40B4-BE49-F238E27FC236}">
                  <a16:creationId xmlns:a16="http://schemas.microsoft.com/office/drawing/2014/main" id="{18874006-1CEA-EE4F-9795-1DB55116F08F}"/>
                </a:ext>
              </a:extLst>
            </p:cNvPr>
            <p:cNvSpPr/>
            <p:nvPr/>
          </p:nvSpPr>
          <p:spPr>
            <a:xfrm>
              <a:off x="865714" y="1717628"/>
              <a:ext cx="155918" cy="27321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42" name="Isosceles Triangle 73">
              <a:extLst>
                <a:ext uri="{FF2B5EF4-FFF2-40B4-BE49-F238E27FC236}">
                  <a16:creationId xmlns:a16="http://schemas.microsoft.com/office/drawing/2014/main" id="{35110BD1-3019-7642-88E1-D6D3C90F6950}"/>
                </a:ext>
              </a:extLst>
            </p:cNvPr>
            <p:cNvSpPr/>
            <p:nvPr/>
          </p:nvSpPr>
          <p:spPr>
            <a:xfrm rot="5400000">
              <a:off x="4168390" y="1783941"/>
              <a:ext cx="268283" cy="135660"/>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43" name="Rectangle 42">
              <a:extLst>
                <a:ext uri="{FF2B5EF4-FFF2-40B4-BE49-F238E27FC236}">
                  <a16:creationId xmlns:a16="http://schemas.microsoft.com/office/drawing/2014/main" id="{F0D97EC3-5F7D-324A-A9A6-FE7B1B1E3E89}"/>
                </a:ext>
              </a:extLst>
            </p:cNvPr>
            <p:cNvSpPr/>
            <p:nvPr/>
          </p:nvSpPr>
          <p:spPr>
            <a:xfrm>
              <a:off x="1016932" y="1717628"/>
              <a:ext cx="3217769" cy="5486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800" b="1" dirty="0">
                  <a:latin typeface="Cairo" panose="00000500000000000000" pitchFamily="2" charset="-78"/>
                  <a:cs typeface="Cairo" panose="00000500000000000000" pitchFamily="2" charset="-78"/>
                </a:rPr>
                <a:t>Eligibility</a:t>
              </a:r>
              <a:endParaRPr lang="en-US" sz="1889" b="1" dirty="0">
                <a:latin typeface="Cairo" panose="00000500000000000000" pitchFamily="2" charset="-78"/>
                <a:cs typeface="Cairo" panose="00000500000000000000" pitchFamily="2" charset="-78"/>
              </a:endParaRPr>
            </a:p>
          </p:txBody>
        </p:sp>
      </p:grpSp>
      <p:sp>
        <p:nvSpPr>
          <p:cNvPr id="3" name="TextBox 2">
            <a:extLst>
              <a:ext uri="{FF2B5EF4-FFF2-40B4-BE49-F238E27FC236}">
                <a16:creationId xmlns:a16="http://schemas.microsoft.com/office/drawing/2014/main" id="{522F7591-605A-A3F0-7819-951D0D251474}"/>
              </a:ext>
            </a:extLst>
          </p:cNvPr>
          <p:cNvSpPr txBox="1"/>
          <p:nvPr/>
        </p:nvSpPr>
        <p:spPr>
          <a:xfrm>
            <a:off x="468711" y="6162511"/>
            <a:ext cx="5350894" cy="1200329"/>
          </a:xfrm>
          <a:prstGeom prst="rect">
            <a:avLst/>
          </a:prstGeom>
          <a:noFill/>
        </p:spPr>
        <p:txBody>
          <a:bodyPr wrap="square">
            <a:spAutoFit/>
          </a:bodyPr>
          <a:lstStyle/>
          <a:p>
            <a:pPr>
              <a:spcBef>
                <a:spcPts val="105"/>
              </a:spcBef>
              <a:spcAft>
                <a:spcPts val="105"/>
              </a:spcAft>
            </a:pPr>
            <a:r>
              <a:rPr lang="en-GB" sz="2400" b="1" dirty="0">
                <a:solidFill>
                  <a:schemeClr val="accent4">
                    <a:lumMod val="50000"/>
                  </a:schemeClr>
                </a:solidFill>
                <a:latin typeface="Times New Roman" panose="02020603050405020304" pitchFamily="18" charset="0"/>
                <a:cs typeface="Times New Roman" panose="02020603050405020304" pitchFamily="18" charset="0"/>
              </a:rPr>
              <a:t>Businesswomen founders of businesses more than five years and actively involved in running the business</a:t>
            </a:r>
          </a:p>
        </p:txBody>
      </p:sp>
      <p:sp>
        <p:nvSpPr>
          <p:cNvPr id="5" name="TextBox 4">
            <a:extLst>
              <a:ext uri="{FF2B5EF4-FFF2-40B4-BE49-F238E27FC236}">
                <a16:creationId xmlns:a16="http://schemas.microsoft.com/office/drawing/2014/main" id="{22C704DC-5377-367A-998E-F74252955C59}"/>
              </a:ext>
            </a:extLst>
          </p:cNvPr>
          <p:cNvSpPr txBox="1"/>
          <p:nvPr/>
        </p:nvSpPr>
        <p:spPr>
          <a:xfrm>
            <a:off x="379748" y="7604462"/>
            <a:ext cx="5504291" cy="1595309"/>
          </a:xfrm>
          <a:prstGeom prst="rect">
            <a:avLst/>
          </a:prstGeom>
          <a:noFill/>
        </p:spPr>
        <p:txBody>
          <a:bodyPr wrap="square">
            <a:spAutoFit/>
          </a:bodyPr>
          <a:lstStyle/>
          <a:p>
            <a:pPr marL="300038" indent="-300038" algn="just">
              <a:spcBef>
                <a:spcPts val="105"/>
              </a:spcBef>
              <a:spcAft>
                <a:spcPts val="105"/>
              </a:spcAft>
              <a:buFont typeface="Arial" panose="020B0604020202020204" pitchFamily="34" charset="0"/>
              <a:buChar char="•"/>
            </a:pPr>
            <a:r>
              <a:rPr lang="en-US" sz="2400" b="1" dirty="0">
                <a:solidFill>
                  <a:schemeClr val="accent4">
                    <a:lumMod val="50000"/>
                  </a:schemeClr>
                </a:solidFill>
                <a:latin typeface="Times New Roman" panose="02020603050405020304" pitchFamily="18" charset="0"/>
                <a:cs typeface="Times New Roman" panose="02020603050405020304" pitchFamily="18" charset="0"/>
              </a:rPr>
              <a:t>The applicant must be a UAE national or hold a valid UAE residence permit.</a:t>
            </a:r>
          </a:p>
          <a:p>
            <a:pPr marL="300038" indent="-300038" algn="just">
              <a:spcBef>
                <a:spcPts val="105"/>
              </a:spcBef>
              <a:spcAft>
                <a:spcPts val="105"/>
              </a:spcAft>
              <a:buFont typeface="Arial" panose="020B0604020202020204" pitchFamily="34" charset="0"/>
              <a:buChar char="•"/>
            </a:pPr>
            <a:r>
              <a:rPr lang="en-US" sz="2400" b="1" dirty="0">
                <a:solidFill>
                  <a:schemeClr val="accent4">
                    <a:lumMod val="50000"/>
                  </a:schemeClr>
                </a:solidFill>
                <a:latin typeface="Times New Roman" panose="02020603050405020304" pitchFamily="18" charset="0"/>
                <a:cs typeface="Times New Roman" panose="02020603050405020304" pitchFamily="18" charset="0"/>
              </a:rPr>
              <a:t>The employment/business location must be in the UAE. </a:t>
            </a:r>
            <a:endParaRPr lang="ar-AE" sz="2400" b="1"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2" name="Graphic 1" descr="Badge 7 with solid fill">
            <a:extLst>
              <a:ext uri="{FF2B5EF4-FFF2-40B4-BE49-F238E27FC236}">
                <a16:creationId xmlns:a16="http://schemas.microsoft.com/office/drawing/2014/main" id="{130EF068-0DD0-401C-4F9F-D02BAD76BE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4081" y="-83679"/>
            <a:ext cx="925123" cy="925123"/>
          </a:xfrm>
          <a:prstGeom prst="rect">
            <a:avLst/>
          </a:prstGeom>
        </p:spPr>
      </p:pic>
    </p:spTree>
    <p:extLst>
      <p:ext uri="{BB962C8B-B14F-4D97-AF65-F5344CB8AC3E}">
        <p14:creationId xmlns:p14="http://schemas.microsoft.com/office/powerpoint/2010/main" val="349318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anim calcmode="lin" valueType="num">
                                      <p:cBhvr>
                                        <p:cTn id="8" dur="500" fill="hold"/>
                                        <p:tgtEl>
                                          <p:spTgt spid="77"/>
                                        </p:tgtEl>
                                        <p:attrNameLst>
                                          <p:attrName>ppt_x</p:attrName>
                                        </p:attrNameLst>
                                      </p:cBhvr>
                                      <p:tavLst>
                                        <p:tav tm="0">
                                          <p:val>
                                            <p:strVal val="#ppt_x"/>
                                          </p:val>
                                        </p:tav>
                                        <p:tav tm="100000">
                                          <p:val>
                                            <p:strVal val="#ppt_x"/>
                                          </p:val>
                                        </p:tav>
                                      </p:tavLst>
                                    </p:anim>
                                    <p:anim calcmode="lin" valueType="num">
                                      <p:cBhvr>
                                        <p:cTn id="9" dur="500" fill="hold"/>
                                        <p:tgtEl>
                                          <p:spTgt spid="7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anim calcmode="lin" valueType="num">
                                      <p:cBhvr>
                                        <p:cTn id="13" dur="500" fill="hold"/>
                                        <p:tgtEl>
                                          <p:spTgt spid="87"/>
                                        </p:tgtEl>
                                        <p:attrNameLst>
                                          <p:attrName>ppt_x</p:attrName>
                                        </p:attrNameLst>
                                      </p:cBhvr>
                                      <p:tavLst>
                                        <p:tav tm="0">
                                          <p:val>
                                            <p:strVal val="#ppt_x"/>
                                          </p:val>
                                        </p:tav>
                                        <p:tav tm="100000">
                                          <p:val>
                                            <p:strVal val="#ppt_x"/>
                                          </p:val>
                                        </p:tav>
                                      </p:tavLst>
                                    </p:anim>
                                    <p:anim calcmode="lin" valueType="num">
                                      <p:cBhvr>
                                        <p:cTn id="14" dur="500" fill="hold"/>
                                        <p:tgtEl>
                                          <p:spTgt spid="8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20586"/>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p>
        </p:txBody>
      </p:sp>
      <p:sp>
        <p:nvSpPr>
          <p:cNvPr id="24" name="TextBox 23">
            <a:extLst>
              <a:ext uri="{FF2B5EF4-FFF2-40B4-BE49-F238E27FC236}">
                <a16:creationId xmlns:a16="http://schemas.microsoft.com/office/drawing/2014/main" id="{B5867499-B17F-4C45-92BA-4730209706B8}"/>
              </a:ext>
            </a:extLst>
          </p:cNvPr>
          <p:cNvSpPr txBox="1"/>
          <p:nvPr/>
        </p:nvSpPr>
        <p:spPr>
          <a:xfrm>
            <a:off x="842962" y="28574"/>
            <a:ext cx="11958637" cy="830997"/>
          </a:xfrm>
          <a:prstGeom prst="rect">
            <a:avLst/>
          </a:prstGeom>
          <a:noFill/>
        </p:spPr>
        <p:txBody>
          <a:bodyPr wrap="square" rtlCol="0">
            <a:spAutoFit/>
          </a:bodyPr>
          <a:lstStyle/>
          <a:p>
            <a:r>
              <a:rPr lang="en-GB" sz="2400" b="1" dirty="0">
                <a:solidFill>
                  <a:schemeClr val="bg1"/>
                </a:solidFill>
                <a:latin typeface="Times New Roman" panose="02020603050405020304" pitchFamily="18" charset="0"/>
                <a:cs typeface="Times New Roman" panose="02020603050405020304" pitchFamily="18" charset="0"/>
              </a:rPr>
              <a:t>Demonstrate Innovation: Innovative product, service, approach to business, new technologies etc.  (</a:t>
            </a:r>
            <a:r>
              <a:rPr lang="en-US" sz="2400" b="1" dirty="0">
                <a:solidFill>
                  <a:schemeClr val="bg1"/>
                </a:solidFill>
                <a:latin typeface="Times New Roman" panose="02020603050405020304" pitchFamily="18" charset="0"/>
                <a:cs typeface="Times New Roman" panose="02020603050405020304" pitchFamily="18" charset="0"/>
              </a:rPr>
              <a:t>300 words maximum)</a:t>
            </a:r>
          </a:p>
        </p:txBody>
      </p:sp>
      <p:pic>
        <p:nvPicPr>
          <p:cNvPr id="25" name="Graphic 24" descr="Badge 1 with solid fill">
            <a:extLst>
              <a:ext uri="{FF2B5EF4-FFF2-40B4-BE49-F238E27FC236}">
                <a16:creationId xmlns:a16="http://schemas.microsoft.com/office/drawing/2014/main" id="{C582283D-1277-6045-B551-DD9A2B7C4E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28574"/>
            <a:ext cx="680747" cy="680747"/>
          </a:xfrm>
          <a:prstGeom prst="rect">
            <a:avLst/>
          </a:prstGeom>
        </p:spPr>
      </p:pic>
      <p:sp>
        <p:nvSpPr>
          <p:cNvPr id="13" name="TextBox 12">
            <a:extLst>
              <a:ext uri="{FF2B5EF4-FFF2-40B4-BE49-F238E27FC236}">
                <a16:creationId xmlns:a16="http://schemas.microsoft.com/office/drawing/2014/main" id="{2D82C63A-B727-D2AF-085F-F8FF0B0B4687}"/>
              </a:ext>
            </a:extLst>
          </p:cNvPr>
          <p:cNvSpPr txBox="1"/>
          <p:nvPr/>
        </p:nvSpPr>
        <p:spPr>
          <a:xfrm>
            <a:off x="3200400" y="4477435"/>
            <a:ext cx="6400800" cy="369332"/>
          </a:xfrm>
          <a:prstGeom prst="rect">
            <a:avLst/>
          </a:prstGeom>
          <a:noFill/>
        </p:spPr>
        <p:txBody>
          <a:bodyPr wrap="square">
            <a:spAutoFit/>
          </a:bodyPr>
          <a:lstStyle/>
          <a:p>
            <a:endParaRPr lang="en-AE" dirty="0"/>
          </a:p>
        </p:txBody>
      </p:sp>
    </p:spTree>
    <p:extLst>
      <p:ext uri="{BB962C8B-B14F-4D97-AF65-F5344CB8AC3E}">
        <p14:creationId xmlns:p14="http://schemas.microsoft.com/office/powerpoint/2010/main" val="58018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1259205" y="149484"/>
            <a:ext cx="1179195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 Evidence &amp; supporting Documents – </a:t>
            </a:r>
            <a:r>
              <a:rPr lang="en-US" sz="2400" dirty="0">
                <a:solidFill>
                  <a:schemeClr val="bg1"/>
                </a:solidFill>
                <a:latin typeface="Times New Roman" panose="02020603050405020304" pitchFamily="18" charset="0"/>
                <a:cs typeface="Times New Roman" panose="02020603050405020304" pitchFamily="18" charset="0"/>
              </a:rPr>
              <a:t>(Photos / Videos attachments Maximum)   </a:t>
            </a:r>
          </a:p>
        </p:txBody>
      </p:sp>
      <p:sp>
        <p:nvSpPr>
          <p:cNvPr id="2" name="Rectangle 1">
            <a:extLst>
              <a:ext uri="{FF2B5EF4-FFF2-40B4-BE49-F238E27FC236}">
                <a16:creationId xmlns:a16="http://schemas.microsoft.com/office/drawing/2014/main" id="{30752DFB-E27B-584D-9CA2-1FC09F09A139}"/>
              </a:ext>
            </a:extLst>
          </p:cNvPr>
          <p:cNvSpPr/>
          <p:nvPr/>
        </p:nvSpPr>
        <p:spPr>
          <a:xfrm>
            <a:off x="95250" y="975088"/>
            <a:ext cx="6131818"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sz="3200" b="1" dirty="0">
                <a:solidFill>
                  <a:schemeClr val="accent4">
                    <a:lumMod val="50000"/>
                  </a:schemeClr>
                </a:solidFill>
                <a:latin typeface="Times New Roman" panose="02020603050405020304" pitchFamily="18" charset="0"/>
                <a:cs typeface="Times New Roman" panose="02020603050405020304" pitchFamily="18" charset="0"/>
              </a:rPr>
              <a:t>Evidance Number 01</a:t>
            </a:r>
          </a:p>
        </p:txBody>
      </p:sp>
      <p:sp>
        <p:nvSpPr>
          <p:cNvPr id="8" name="Rectangle 7">
            <a:extLst>
              <a:ext uri="{FF2B5EF4-FFF2-40B4-BE49-F238E27FC236}">
                <a16:creationId xmlns:a16="http://schemas.microsoft.com/office/drawing/2014/main" id="{B9E57137-CD7F-DE4E-92A7-38922B96C6A5}"/>
              </a:ext>
            </a:extLst>
          </p:cNvPr>
          <p:cNvSpPr/>
          <p:nvPr/>
        </p:nvSpPr>
        <p:spPr>
          <a:xfrm>
            <a:off x="95250" y="5230589"/>
            <a:ext cx="6131818"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02</a:t>
            </a:r>
          </a:p>
        </p:txBody>
      </p:sp>
      <p:sp>
        <p:nvSpPr>
          <p:cNvPr id="9" name="Rectangle 8">
            <a:extLst>
              <a:ext uri="{FF2B5EF4-FFF2-40B4-BE49-F238E27FC236}">
                <a16:creationId xmlns:a16="http://schemas.microsoft.com/office/drawing/2014/main" id="{0350F85F-4E50-954A-BC27-0AF6FEEEE89A}"/>
              </a:ext>
            </a:extLst>
          </p:cNvPr>
          <p:cNvSpPr/>
          <p:nvPr/>
        </p:nvSpPr>
        <p:spPr>
          <a:xfrm>
            <a:off x="6400800" y="956580"/>
            <a:ext cx="6286500"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03</a:t>
            </a:r>
          </a:p>
        </p:txBody>
      </p:sp>
      <p:sp>
        <p:nvSpPr>
          <p:cNvPr id="10" name="Rectangle 9">
            <a:extLst>
              <a:ext uri="{FF2B5EF4-FFF2-40B4-BE49-F238E27FC236}">
                <a16:creationId xmlns:a16="http://schemas.microsoft.com/office/drawing/2014/main" id="{F2BA7118-4942-8242-B9F7-232006E5ABD9}"/>
              </a:ext>
            </a:extLst>
          </p:cNvPr>
          <p:cNvSpPr/>
          <p:nvPr/>
        </p:nvSpPr>
        <p:spPr>
          <a:xfrm>
            <a:off x="6400800" y="5212081"/>
            <a:ext cx="6286500"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04</a:t>
            </a:r>
          </a:p>
        </p:txBody>
      </p:sp>
      <p:pic>
        <p:nvPicPr>
          <p:cNvPr id="3" name="Graphic 2" descr="Badge 1 with solid fill">
            <a:extLst>
              <a:ext uri="{FF2B5EF4-FFF2-40B4-BE49-F238E27FC236}">
                <a16:creationId xmlns:a16="http://schemas.microsoft.com/office/drawing/2014/main" id="{94B48994-58DB-F697-FE92-9DB511DE73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9050"/>
            <a:ext cx="819150" cy="819150"/>
          </a:xfrm>
          <a:prstGeom prst="rect">
            <a:avLst/>
          </a:prstGeom>
        </p:spPr>
      </p:pic>
    </p:spTree>
    <p:extLst>
      <p:ext uri="{BB962C8B-B14F-4D97-AF65-F5344CB8AC3E}">
        <p14:creationId xmlns:p14="http://schemas.microsoft.com/office/powerpoint/2010/main" val="47615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dirty="0"/>
          </a:p>
        </p:txBody>
      </p:sp>
      <p:sp>
        <p:nvSpPr>
          <p:cNvPr id="24" name="TextBox 23">
            <a:extLst>
              <a:ext uri="{FF2B5EF4-FFF2-40B4-BE49-F238E27FC236}">
                <a16:creationId xmlns:a16="http://schemas.microsoft.com/office/drawing/2014/main" id="{B5867499-B17F-4C45-92BA-4730209706B8}"/>
              </a:ext>
            </a:extLst>
          </p:cNvPr>
          <p:cNvSpPr txBox="1"/>
          <p:nvPr/>
        </p:nvSpPr>
        <p:spPr>
          <a:xfrm>
            <a:off x="763398" y="23506"/>
            <a:ext cx="12281089" cy="830997"/>
          </a:xfrm>
          <a:prstGeom prst="rect">
            <a:avLst/>
          </a:prstGeom>
          <a:noFill/>
        </p:spPr>
        <p:txBody>
          <a:bodyPr wrap="square" rtlCol="0">
            <a:spAutoFit/>
          </a:bodyPr>
          <a:lstStyle/>
          <a:p>
            <a:r>
              <a:rPr lang="en-GB" sz="2400" b="1" dirty="0">
                <a:solidFill>
                  <a:schemeClr val="bg1"/>
                </a:solidFill>
                <a:latin typeface="Times New Roman" panose="02020603050405020304" pitchFamily="18" charset="0"/>
                <a:cs typeface="Times New Roman" panose="02020603050405020304" pitchFamily="18" charset="0"/>
              </a:rPr>
              <a:t>Demonstrates business profitability, growth and success in her industry.</a:t>
            </a:r>
          </a:p>
          <a:p>
            <a:r>
              <a:rPr lang="en-GB" sz="2400" b="1" dirty="0">
                <a:solidFill>
                  <a:schemeClr val="bg1"/>
                </a:solidFill>
                <a:latin typeface="Times New Roman" panose="02020603050405020304" pitchFamily="18" charset="0"/>
                <a:cs typeface="Times New Roman" panose="02020603050405020304" pitchFamily="18" charset="0"/>
              </a:rPr>
              <a:t>(3</a:t>
            </a:r>
            <a:r>
              <a:rPr lang="en-US" sz="2400" b="1" dirty="0">
                <a:solidFill>
                  <a:schemeClr val="bg1"/>
                </a:solidFill>
                <a:latin typeface="Times New Roman" panose="02020603050405020304" pitchFamily="18" charset="0"/>
                <a:cs typeface="Times New Roman" panose="02020603050405020304" pitchFamily="18" charset="0"/>
              </a:rPr>
              <a:t>00 words maximum)</a:t>
            </a:r>
          </a:p>
        </p:txBody>
      </p:sp>
      <p:pic>
        <p:nvPicPr>
          <p:cNvPr id="3" name="Graphic 2" descr="Badge with solid fill">
            <a:extLst>
              <a:ext uri="{FF2B5EF4-FFF2-40B4-BE49-F238E27FC236}">
                <a16:creationId xmlns:a16="http://schemas.microsoft.com/office/drawing/2014/main" id="{C5F3020B-C6A1-7548-B94D-79D1EA4049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5768"/>
            <a:ext cx="649098" cy="649098"/>
          </a:xfrm>
          <a:prstGeom prst="rect">
            <a:avLst/>
          </a:prstGeom>
        </p:spPr>
      </p:pic>
      <p:sp>
        <p:nvSpPr>
          <p:cNvPr id="12" name="TextBox 11">
            <a:extLst>
              <a:ext uri="{FF2B5EF4-FFF2-40B4-BE49-F238E27FC236}">
                <a16:creationId xmlns:a16="http://schemas.microsoft.com/office/drawing/2014/main" id="{66547A98-6B1A-B99F-EC8A-B877E1D2CAD8}"/>
              </a:ext>
            </a:extLst>
          </p:cNvPr>
          <p:cNvSpPr txBox="1"/>
          <p:nvPr/>
        </p:nvSpPr>
        <p:spPr>
          <a:xfrm>
            <a:off x="3200400" y="4470291"/>
            <a:ext cx="6400800" cy="646331"/>
          </a:xfrm>
          <a:prstGeom prst="rect">
            <a:avLst/>
          </a:prstGeom>
          <a:noFill/>
        </p:spPr>
        <p:txBody>
          <a:bodyPr wrap="square">
            <a:spAutoFit/>
          </a:bodyPr>
          <a:lstStyle/>
          <a:p>
            <a:pPr marL="360033" indent="-360033">
              <a:spcBef>
                <a:spcPts val="1229"/>
              </a:spcBef>
              <a:spcAft>
                <a:spcPts val="1229"/>
              </a:spcAft>
              <a:buFont typeface="+mj-lt"/>
              <a:buAutoNum type="arabicPeriod"/>
            </a:pPr>
            <a:r>
              <a:rPr lang="en-GB" sz="1800" b="1" dirty="0">
                <a:solidFill>
                  <a:schemeClr val="bg1"/>
                </a:solidFill>
              </a:rPr>
              <a:t>Demonstrates a process of self-development through self-actualization, skills development etc. </a:t>
            </a:r>
          </a:p>
        </p:txBody>
      </p:sp>
      <p:sp>
        <p:nvSpPr>
          <p:cNvPr id="6" name="TextBox 5">
            <a:extLst>
              <a:ext uri="{FF2B5EF4-FFF2-40B4-BE49-F238E27FC236}">
                <a16:creationId xmlns:a16="http://schemas.microsoft.com/office/drawing/2014/main" id="{FF70BE70-705C-A974-C387-290403313269}"/>
              </a:ext>
            </a:extLst>
          </p:cNvPr>
          <p:cNvSpPr txBox="1"/>
          <p:nvPr/>
        </p:nvSpPr>
        <p:spPr>
          <a:xfrm>
            <a:off x="3200400" y="4477435"/>
            <a:ext cx="6400800" cy="369332"/>
          </a:xfrm>
          <a:prstGeom prst="rect">
            <a:avLst/>
          </a:prstGeom>
          <a:noFill/>
        </p:spPr>
        <p:txBody>
          <a:bodyPr wrap="square">
            <a:spAutoFit/>
          </a:bodyPr>
          <a:lstStyle/>
          <a:p>
            <a:pPr marL="360033" indent="-360033">
              <a:spcBef>
                <a:spcPts val="1229"/>
              </a:spcBef>
              <a:spcAft>
                <a:spcPts val="1229"/>
              </a:spcAft>
              <a:buFont typeface="+mj-lt"/>
              <a:buAutoNum type="arabicPeriod"/>
            </a:pPr>
            <a:endParaRPr lang="en-GB" sz="1800" b="1" dirty="0">
              <a:solidFill>
                <a:schemeClr val="accent4">
                  <a:lumMod val="50000"/>
                </a:schemeClr>
              </a:solidFill>
            </a:endParaRPr>
          </a:p>
        </p:txBody>
      </p:sp>
    </p:spTree>
    <p:extLst>
      <p:ext uri="{BB962C8B-B14F-4D97-AF65-F5344CB8AC3E}">
        <p14:creationId xmlns:p14="http://schemas.microsoft.com/office/powerpoint/2010/main" val="282370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933BD-D95A-E044-848F-B64C83C8A012}"/>
              </a:ext>
            </a:extLst>
          </p:cNvPr>
          <p:cNvSpPr/>
          <p:nvPr/>
        </p:nvSpPr>
        <p:spPr>
          <a:xfrm>
            <a:off x="0" y="-19050"/>
            <a:ext cx="12801600" cy="79873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9"/>
          </a:p>
        </p:txBody>
      </p:sp>
      <p:sp>
        <p:nvSpPr>
          <p:cNvPr id="24" name="TextBox 23">
            <a:extLst>
              <a:ext uri="{FF2B5EF4-FFF2-40B4-BE49-F238E27FC236}">
                <a16:creationId xmlns:a16="http://schemas.microsoft.com/office/drawing/2014/main" id="{B5867499-B17F-4C45-92BA-4730209706B8}"/>
              </a:ext>
            </a:extLst>
          </p:cNvPr>
          <p:cNvSpPr txBox="1"/>
          <p:nvPr/>
        </p:nvSpPr>
        <p:spPr>
          <a:xfrm>
            <a:off x="773430" y="127365"/>
            <a:ext cx="11791950" cy="523220"/>
          </a:xfrm>
          <a:prstGeom prst="rect">
            <a:avLst/>
          </a:prstGeom>
          <a:noFill/>
        </p:spPr>
        <p:txBody>
          <a:bodyPr wrap="square" rtlCol="0">
            <a:spAutoFit/>
          </a:bodyPr>
          <a:lstStyle/>
          <a:p>
            <a:r>
              <a:rPr lang="en-US" sz="2400" b="1" dirty="0">
                <a:solidFill>
                  <a:schemeClr val="bg1"/>
                </a:solidFill>
                <a:latin typeface="Cairo" panose="00000500000000000000" pitchFamily="2" charset="-78"/>
                <a:cs typeface="Cairo" panose="00000500000000000000" pitchFamily="2" charset="-78"/>
              </a:rPr>
              <a:t> Evidence &amp; supporting Documents</a:t>
            </a:r>
            <a:r>
              <a:rPr lang="en-US" sz="2800" b="1" dirty="0">
                <a:solidFill>
                  <a:schemeClr val="bg1"/>
                </a:solidFill>
                <a:latin typeface="Cairo" panose="00000500000000000000" pitchFamily="2" charset="-78"/>
                <a:cs typeface="Cairo" panose="00000500000000000000" pitchFamily="2" charset="-78"/>
              </a:rPr>
              <a:t> –</a:t>
            </a:r>
            <a:r>
              <a:rPr lang="en-US" sz="2400" b="1" dirty="0">
                <a:solidFill>
                  <a:schemeClr val="bg1"/>
                </a:solidFill>
                <a:latin typeface="Cairo" panose="00000500000000000000" pitchFamily="2" charset="-78"/>
                <a:cs typeface="Cairo" panose="00000500000000000000" pitchFamily="2" charset="-78"/>
              </a:rPr>
              <a:t> </a:t>
            </a:r>
            <a:r>
              <a:rPr lang="en-US" dirty="0">
                <a:solidFill>
                  <a:schemeClr val="bg1"/>
                </a:solidFill>
                <a:latin typeface="Cairo" panose="00000500000000000000" pitchFamily="2" charset="-78"/>
                <a:cs typeface="Cairo" panose="00000500000000000000" pitchFamily="2" charset="-78"/>
              </a:rPr>
              <a:t>(4 Photos / Videos attachments Maximum)   </a:t>
            </a:r>
            <a:endParaRPr lang="en-US" sz="2400" dirty="0">
              <a:solidFill>
                <a:schemeClr val="bg1"/>
              </a:solidFill>
              <a:latin typeface="Cairo" panose="00000500000000000000" pitchFamily="2" charset="-78"/>
              <a:cs typeface="Cairo" panose="00000500000000000000" pitchFamily="2" charset="-78"/>
            </a:endParaRPr>
          </a:p>
        </p:txBody>
      </p:sp>
      <p:sp>
        <p:nvSpPr>
          <p:cNvPr id="2" name="Rectangle 1">
            <a:extLst>
              <a:ext uri="{FF2B5EF4-FFF2-40B4-BE49-F238E27FC236}">
                <a16:creationId xmlns:a16="http://schemas.microsoft.com/office/drawing/2014/main" id="{30752DFB-E27B-584D-9CA2-1FC09F09A139}"/>
              </a:ext>
            </a:extLst>
          </p:cNvPr>
          <p:cNvSpPr/>
          <p:nvPr/>
        </p:nvSpPr>
        <p:spPr>
          <a:xfrm>
            <a:off x="95250" y="975088"/>
            <a:ext cx="6131818"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sz="3200" b="1" dirty="0">
                <a:solidFill>
                  <a:schemeClr val="accent4">
                    <a:lumMod val="50000"/>
                  </a:schemeClr>
                </a:solidFill>
                <a:latin typeface="Times New Roman" panose="02020603050405020304" pitchFamily="18" charset="0"/>
                <a:cs typeface="Times New Roman" panose="02020603050405020304" pitchFamily="18" charset="0"/>
              </a:rPr>
              <a:t>Evidance Number 01</a:t>
            </a:r>
          </a:p>
        </p:txBody>
      </p:sp>
      <p:sp>
        <p:nvSpPr>
          <p:cNvPr id="8" name="Rectangle 7">
            <a:extLst>
              <a:ext uri="{FF2B5EF4-FFF2-40B4-BE49-F238E27FC236}">
                <a16:creationId xmlns:a16="http://schemas.microsoft.com/office/drawing/2014/main" id="{B9E57137-CD7F-DE4E-92A7-38922B96C6A5}"/>
              </a:ext>
            </a:extLst>
          </p:cNvPr>
          <p:cNvSpPr/>
          <p:nvPr/>
        </p:nvSpPr>
        <p:spPr>
          <a:xfrm>
            <a:off x="95250" y="5230589"/>
            <a:ext cx="6131818"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02</a:t>
            </a:r>
          </a:p>
        </p:txBody>
      </p:sp>
      <p:sp>
        <p:nvSpPr>
          <p:cNvPr id="9" name="Rectangle 8">
            <a:extLst>
              <a:ext uri="{FF2B5EF4-FFF2-40B4-BE49-F238E27FC236}">
                <a16:creationId xmlns:a16="http://schemas.microsoft.com/office/drawing/2014/main" id="{0350F85F-4E50-954A-BC27-0AF6FEEEE89A}"/>
              </a:ext>
            </a:extLst>
          </p:cNvPr>
          <p:cNvSpPr/>
          <p:nvPr/>
        </p:nvSpPr>
        <p:spPr>
          <a:xfrm>
            <a:off x="6400800" y="956580"/>
            <a:ext cx="6286500" cy="4095326"/>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03</a:t>
            </a:r>
          </a:p>
        </p:txBody>
      </p:sp>
      <p:sp>
        <p:nvSpPr>
          <p:cNvPr id="10" name="Rectangle 9">
            <a:extLst>
              <a:ext uri="{FF2B5EF4-FFF2-40B4-BE49-F238E27FC236}">
                <a16:creationId xmlns:a16="http://schemas.microsoft.com/office/drawing/2014/main" id="{F2BA7118-4942-8242-B9F7-232006E5ABD9}"/>
              </a:ext>
            </a:extLst>
          </p:cNvPr>
          <p:cNvSpPr/>
          <p:nvPr/>
        </p:nvSpPr>
        <p:spPr>
          <a:xfrm>
            <a:off x="6400800" y="5212081"/>
            <a:ext cx="6286500" cy="4258615"/>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E" sz="3200" b="1" dirty="0">
                <a:solidFill>
                  <a:srgbClr val="FFC000">
                    <a:lumMod val="50000"/>
                  </a:srgbClr>
                </a:solidFill>
                <a:latin typeface="Times New Roman" panose="02020603050405020304" pitchFamily="18" charset="0"/>
                <a:cs typeface="Times New Roman" panose="02020603050405020304" pitchFamily="18" charset="0"/>
              </a:rPr>
              <a:t>Evidance Number 04</a:t>
            </a:r>
          </a:p>
        </p:txBody>
      </p:sp>
      <p:pic>
        <p:nvPicPr>
          <p:cNvPr id="12" name="Graphic 11" descr="Badge with solid fill">
            <a:extLst>
              <a:ext uri="{FF2B5EF4-FFF2-40B4-BE49-F238E27FC236}">
                <a16:creationId xmlns:a16="http://schemas.microsoft.com/office/drawing/2014/main" id="{A6C8EF96-D79B-ED4D-A077-C74C69BBE4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5768"/>
            <a:ext cx="649098" cy="649098"/>
          </a:xfrm>
          <a:prstGeom prst="rect">
            <a:avLst/>
          </a:prstGeom>
        </p:spPr>
      </p:pic>
    </p:spTree>
    <p:extLst>
      <p:ext uri="{BB962C8B-B14F-4D97-AF65-F5344CB8AC3E}">
        <p14:creationId xmlns:p14="http://schemas.microsoft.com/office/powerpoint/2010/main" val="13590881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8356</TotalTime>
  <Words>475</Words>
  <Application>Microsoft Office PowerPoint</Application>
  <PresentationFormat>A3 Paper (297x420 mm)</PresentationFormat>
  <Paragraphs>80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Cairo</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Rassel Kassem</dc:creator>
  <cp:lastModifiedBy>Fatma Gouarab</cp:lastModifiedBy>
  <cp:revision>160</cp:revision>
  <dcterms:created xsi:type="dcterms:W3CDTF">2020-11-13T06:45:01Z</dcterms:created>
  <dcterms:modified xsi:type="dcterms:W3CDTF">2023-03-22T12:51:34Z</dcterms:modified>
</cp:coreProperties>
</file>